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57" r:id="rId3"/>
    <p:sldId id="322" r:id="rId4"/>
    <p:sldId id="314" r:id="rId5"/>
    <p:sldId id="316" r:id="rId6"/>
    <p:sldId id="331" r:id="rId7"/>
    <p:sldId id="332" r:id="rId8"/>
    <p:sldId id="320" r:id="rId9"/>
    <p:sldId id="272" r:id="rId10"/>
    <p:sldId id="330" r:id="rId11"/>
    <p:sldId id="321" r:id="rId12"/>
    <p:sldId id="326" r:id="rId13"/>
    <p:sldId id="274" r:id="rId14"/>
    <p:sldId id="328" r:id="rId15"/>
    <p:sldId id="324" r:id="rId16"/>
    <p:sldId id="290" r:id="rId17"/>
  </p:sldIdLst>
  <p:sldSz cx="9144000" cy="5143500" type="screen16x9"/>
  <p:notesSz cx="6858000" cy="9144000"/>
  <p:embeddedFontLst>
    <p:embeddedFont>
      <p:font typeface="PT Sans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Ex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FFFF"/>
    <a:srgbClr val="FFFF66"/>
    <a:srgbClr val="FFFF99"/>
    <a:srgbClr val="FFFFCC"/>
    <a:srgbClr val="95FFAE"/>
    <a:srgbClr val="1D2875"/>
    <a:srgbClr val="1B2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B7CE1A-261C-45AE-9B72-C2DBB91B8562}">
  <a:tblStyle styleId="{1AB7CE1A-261C-45AE-9B72-C2DBB91B85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27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edfa3e31c0_2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edfa3e31c0_2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966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edfa3e31c0_2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edfa3e31c0_2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337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edfa3e31c0_2_20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edfa3e31c0_2_20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gedfa3e31c0_2_2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6" name="Google Shape;4466;gedfa3e31c0_2_2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35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415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234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997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954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671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edfa3e31c0_2_20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edfa3e31c0_2_20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71" name="Google Shape;271;p4"/>
          <p:cNvGrpSpPr/>
          <p:nvPr/>
        </p:nvGrpSpPr>
        <p:grpSpPr>
          <a:xfrm rot="5400000" flipH="1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7"/>
          <p:cNvSpPr txBox="1">
            <a:spLocks noGrp="1"/>
          </p:cNvSpPr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7"/>
          <p:cNvSpPr txBox="1">
            <a:spLocks noGrp="1"/>
          </p:cNvSpPr>
          <p:nvPr>
            <p:ph type="subTitle" idx="1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7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4" name="Google Shape;1894;p2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23"/>
          <p:cNvSpPr txBox="1">
            <a:spLocks noGrp="1"/>
          </p:cNvSpPr>
          <p:nvPr>
            <p:ph type="title" idx="2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6" name="Google Shape;1896;p23"/>
          <p:cNvSpPr txBox="1">
            <a:spLocks noGrp="1"/>
          </p:cNvSpPr>
          <p:nvPr>
            <p:ph type="subTitle" idx="1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23"/>
          <p:cNvSpPr txBox="1">
            <a:spLocks noGrp="1"/>
          </p:cNvSpPr>
          <p:nvPr>
            <p:ph type="title" idx="3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8" name="Google Shape;1898;p23"/>
          <p:cNvSpPr txBox="1">
            <a:spLocks noGrp="1"/>
          </p:cNvSpPr>
          <p:nvPr>
            <p:ph type="subTitle" idx="4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23"/>
          <p:cNvSpPr txBox="1">
            <a:spLocks noGrp="1"/>
          </p:cNvSpPr>
          <p:nvPr>
            <p:ph type="title" idx="5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0" name="Google Shape;1900;p23"/>
          <p:cNvSpPr txBox="1">
            <a:spLocks noGrp="1"/>
          </p:cNvSpPr>
          <p:nvPr>
            <p:ph type="subTitle" idx="6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1" name="Google Shape;1901;p23"/>
          <p:cNvSpPr txBox="1">
            <a:spLocks noGrp="1"/>
          </p:cNvSpPr>
          <p:nvPr>
            <p:ph type="title" idx="7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2" name="Google Shape;1902;p23"/>
          <p:cNvSpPr txBox="1">
            <a:spLocks noGrp="1"/>
          </p:cNvSpPr>
          <p:nvPr>
            <p:ph type="subTitle" idx="8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23"/>
          <p:cNvSpPr txBox="1">
            <a:spLocks noGrp="1"/>
          </p:cNvSpPr>
          <p:nvPr>
            <p:ph type="title" idx="9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4" name="Google Shape;1904;p23"/>
          <p:cNvSpPr txBox="1">
            <a:spLocks noGrp="1"/>
          </p:cNvSpPr>
          <p:nvPr>
            <p:ph type="subTitle" idx="13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23"/>
          <p:cNvSpPr txBox="1">
            <a:spLocks noGrp="1"/>
          </p:cNvSpPr>
          <p:nvPr>
            <p:ph type="title" idx="14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6" name="Google Shape;1906;p23"/>
          <p:cNvSpPr txBox="1">
            <a:spLocks noGrp="1"/>
          </p:cNvSpPr>
          <p:nvPr>
            <p:ph type="subTitle" idx="15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9" name="Google Shape;2219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8" r:id="rId5"/>
    <p:sldLayoutId id="2147483659" r:id="rId6"/>
    <p:sldLayoutId id="2147483669" r:id="rId7"/>
    <p:sldLayoutId id="2147483671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d9qUV-S4gg?si=-HfbwI8Jku935Jln" TargetMode="External"/><Relationship Id="rId7" Type="http://schemas.openxmlformats.org/officeDocument/2006/relationships/hyperlink" Target="https://en.m.wikipedia.org/wiki/Comparison_of_file_systems" TargetMode="External"/><Relationship Id="rId2" Type="http://schemas.openxmlformats.org/officeDocument/2006/relationships/hyperlink" Target="https://youtu.be/bYjQakUxeVY?si=SclZ1BNY0v9O90q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youtu.be/_h30HBYxtws?si=FSSxK8vfWRcamxmI" TargetMode="External"/><Relationship Id="rId5" Type="http://schemas.openxmlformats.org/officeDocument/2006/relationships/hyperlink" Target="https://youtu.be/Sre0Zz7OUO8?si=rfvnM-DDxKJV7xa-" TargetMode="External"/><Relationship Id="rId4" Type="http://schemas.openxmlformats.org/officeDocument/2006/relationships/hyperlink" Target="https://youtu.be/B6kg2zeJ9do?si=SNvxhGy6YqwPLBH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17600" y="1800856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 smtClean="0">
                <a:solidFill>
                  <a:schemeClr val="accent2"/>
                </a:solidFill>
              </a:rPr>
              <a:t>File System</a:t>
            </a:r>
            <a:br>
              <a:rPr lang="en" sz="5800" dirty="0" smtClean="0">
                <a:solidFill>
                  <a:schemeClr val="accent2"/>
                </a:solidFill>
              </a:rPr>
            </a:br>
            <a:r>
              <a:rPr lang="en" sz="5000" dirty="0" smtClean="0"/>
              <a:t>Format</a:t>
            </a:r>
            <a:endParaRPr sz="5000" dirty="0"/>
          </a:p>
        </p:txBody>
      </p:sp>
      <p:sp>
        <p:nvSpPr>
          <p:cNvPr id="2" name="TextBox 1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PT Sans" panose="020B0604020202020204" charset="0"/>
              </a:rPr>
              <a:t>Methods to Select File System 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Format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30" y="2572182"/>
            <a:ext cx="1754934" cy="20319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96" y="1282887"/>
            <a:ext cx="2606602" cy="7172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55" y="1260139"/>
            <a:ext cx="2959815" cy="334396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271730" y="2078831"/>
            <a:ext cx="1686289" cy="35004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2"/>
                </a:solidFill>
              </a:rPr>
              <a:t>Format</a:t>
            </a:r>
            <a:r>
              <a:rPr lang="en-US" sz="1200" dirty="0" smtClean="0"/>
              <a:t> USB Flash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5331237" y="4681537"/>
            <a:ext cx="1695427" cy="35004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2"/>
                </a:solidFill>
              </a:rPr>
              <a:t>Format</a:t>
            </a:r>
            <a:r>
              <a:rPr lang="en-US" sz="1200" dirty="0" smtClean="0"/>
              <a:t> Local Disk</a:t>
            </a:r>
            <a:endParaRPr lang="en-US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1509349" y="4681537"/>
            <a:ext cx="1709339" cy="35004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2"/>
                </a:solidFill>
              </a:rPr>
              <a:t>Burn </a:t>
            </a:r>
            <a:r>
              <a:rPr lang="en-US" sz="1200" dirty="0" smtClean="0">
                <a:solidFill>
                  <a:schemeClr val="bg1"/>
                </a:solidFill>
              </a:rPr>
              <a:t>System on flash</a:t>
            </a:r>
            <a:r>
              <a:rPr lang="en-US" sz="1200" dirty="0" smtClean="0">
                <a:solidFill>
                  <a:schemeClr val="accent2"/>
                </a:solidFill>
              </a:rPr>
              <a:t> 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p52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bg1"/>
                </a:solidFill>
                <a:latin typeface="PT Sans" panose="020B0604020202020204" charset="0"/>
              </a:rPr>
              <a:t>Fat32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 Problems</a:t>
            </a:r>
            <a:endParaRPr sz="2800" dirty="0">
              <a:latin typeface="PT Sans" panose="020B0604020202020204" charset="0"/>
            </a:endParaRPr>
          </a:p>
        </p:txBody>
      </p:sp>
      <p:grpSp>
        <p:nvGrpSpPr>
          <p:cNvPr id="30" name="Google Shape;4470;p67"/>
          <p:cNvGrpSpPr/>
          <p:nvPr/>
        </p:nvGrpSpPr>
        <p:grpSpPr>
          <a:xfrm>
            <a:off x="1224422" y="1378527"/>
            <a:ext cx="3442855" cy="2881744"/>
            <a:chOff x="1197023" y="1520687"/>
            <a:chExt cx="3150344" cy="2595515"/>
          </a:xfrm>
        </p:grpSpPr>
        <p:sp>
          <p:nvSpPr>
            <p:cNvPr id="31" name="Google Shape;4471;p67"/>
            <p:cNvSpPr/>
            <p:nvPr/>
          </p:nvSpPr>
          <p:spPr>
            <a:xfrm>
              <a:off x="2395534" y="3572052"/>
              <a:ext cx="753939" cy="429086"/>
            </a:xfrm>
            <a:custGeom>
              <a:avLst/>
              <a:gdLst/>
              <a:ahLst/>
              <a:cxnLst/>
              <a:rect l="l" t="t" r="r" b="b"/>
              <a:pathLst>
                <a:path w="29834" h="17416" extrusionOk="0">
                  <a:moveTo>
                    <a:pt x="2511" y="0"/>
                  </a:moveTo>
                  <a:lnTo>
                    <a:pt x="0" y="17416"/>
                  </a:lnTo>
                  <a:lnTo>
                    <a:pt x="29833" y="17416"/>
                  </a:lnTo>
                  <a:lnTo>
                    <a:pt x="27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72;p67"/>
            <p:cNvSpPr/>
            <p:nvPr/>
          </p:nvSpPr>
          <p:spPr>
            <a:xfrm>
              <a:off x="2133633" y="4054309"/>
              <a:ext cx="1277103" cy="61893"/>
            </a:xfrm>
            <a:custGeom>
              <a:avLst/>
              <a:gdLst/>
              <a:ahLst/>
              <a:cxnLst/>
              <a:rect l="l" t="t" r="r" b="b"/>
              <a:pathLst>
                <a:path w="50536" h="1256" extrusionOk="0">
                  <a:moveTo>
                    <a:pt x="1" y="1"/>
                  </a:moveTo>
                  <a:lnTo>
                    <a:pt x="1" y="1256"/>
                  </a:lnTo>
                  <a:lnTo>
                    <a:pt x="50536" y="1256"/>
                  </a:lnTo>
                  <a:lnTo>
                    <a:pt x="50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473;p67"/>
            <p:cNvSpPr/>
            <p:nvPr/>
          </p:nvSpPr>
          <p:spPr>
            <a:xfrm>
              <a:off x="2133641" y="3992441"/>
              <a:ext cx="1277103" cy="61889"/>
            </a:xfrm>
            <a:custGeom>
              <a:avLst/>
              <a:gdLst/>
              <a:ahLst/>
              <a:cxnLst/>
              <a:rect l="l" t="t" r="r" b="b"/>
              <a:pathLst>
                <a:path w="50536" h="2512" extrusionOk="0">
                  <a:moveTo>
                    <a:pt x="10363" y="1"/>
                  </a:moveTo>
                  <a:lnTo>
                    <a:pt x="1" y="2512"/>
                  </a:lnTo>
                  <a:lnTo>
                    <a:pt x="50536" y="2512"/>
                  </a:lnTo>
                  <a:lnTo>
                    <a:pt x="40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74;p67"/>
            <p:cNvSpPr/>
            <p:nvPr/>
          </p:nvSpPr>
          <p:spPr>
            <a:xfrm>
              <a:off x="1197023" y="3342369"/>
              <a:ext cx="3150344" cy="275028"/>
            </a:xfrm>
            <a:custGeom>
              <a:avLst/>
              <a:gdLst/>
              <a:ahLst/>
              <a:cxnLst/>
              <a:rect l="l" t="t" r="r" b="b"/>
              <a:pathLst>
                <a:path w="116524" h="11163" extrusionOk="0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75;p67"/>
            <p:cNvSpPr/>
            <p:nvPr/>
          </p:nvSpPr>
          <p:spPr>
            <a:xfrm>
              <a:off x="1197023" y="1520687"/>
              <a:ext cx="3150344" cy="1830275"/>
            </a:xfrm>
            <a:custGeom>
              <a:avLst/>
              <a:gdLst/>
              <a:ahLst/>
              <a:cxnLst/>
              <a:rect l="l" t="t" r="r" b="b"/>
              <a:pathLst>
                <a:path w="116524" h="65258" extrusionOk="0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76;p67"/>
            <p:cNvSpPr/>
            <p:nvPr/>
          </p:nvSpPr>
          <p:spPr>
            <a:xfrm>
              <a:off x="2715111" y="3421323"/>
              <a:ext cx="114807" cy="112495"/>
            </a:xfrm>
            <a:custGeom>
              <a:avLst/>
              <a:gdLst/>
              <a:ahLst/>
              <a:cxnLst/>
              <a:rect l="l" t="t" r="r" b="b"/>
              <a:pathLst>
                <a:path w="4543" h="4566" extrusionOk="0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4470;p67"/>
          <p:cNvGrpSpPr/>
          <p:nvPr/>
        </p:nvGrpSpPr>
        <p:grpSpPr>
          <a:xfrm>
            <a:off x="5547578" y="1393514"/>
            <a:ext cx="3442855" cy="2881744"/>
            <a:chOff x="1197023" y="1520687"/>
            <a:chExt cx="3150344" cy="2595515"/>
          </a:xfrm>
        </p:grpSpPr>
        <p:sp>
          <p:nvSpPr>
            <p:cNvPr id="39" name="Google Shape;4471;p67"/>
            <p:cNvSpPr/>
            <p:nvPr/>
          </p:nvSpPr>
          <p:spPr>
            <a:xfrm>
              <a:off x="2395534" y="3572052"/>
              <a:ext cx="753939" cy="429086"/>
            </a:xfrm>
            <a:custGeom>
              <a:avLst/>
              <a:gdLst/>
              <a:ahLst/>
              <a:cxnLst/>
              <a:rect l="l" t="t" r="r" b="b"/>
              <a:pathLst>
                <a:path w="29834" h="17416" extrusionOk="0">
                  <a:moveTo>
                    <a:pt x="2511" y="0"/>
                  </a:moveTo>
                  <a:lnTo>
                    <a:pt x="0" y="17416"/>
                  </a:lnTo>
                  <a:lnTo>
                    <a:pt x="29833" y="17416"/>
                  </a:lnTo>
                  <a:lnTo>
                    <a:pt x="27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72;p67"/>
            <p:cNvSpPr/>
            <p:nvPr/>
          </p:nvSpPr>
          <p:spPr>
            <a:xfrm>
              <a:off x="2133633" y="4054309"/>
              <a:ext cx="1277103" cy="61893"/>
            </a:xfrm>
            <a:custGeom>
              <a:avLst/>
              <a:gdLst/>
              <a:ahLst/>
              <a:cxnLst/>
              <a:rect l="l" t="t" r="r" b="b"/>
              <a:pathLst>
                <a:path w="50536" h="1256" extrusionOk="0">
                  <a:moveTo>
                    <a:pt x="1" y="1"/>
                  </a:moveTo>
                  <a:lnTo>
                    <a:pt x="1" y="1256"/>
                  </a:lnTo>
                  <a:lnTo>
                    <a:pt x="50536" y="1256"/>
                  </a:lnTo>
                  <a:lnTo>
                    <a:pt x="50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73;p67"/>
            <p:cNvSpPr/>
            <p:nvPr/>
          </p:nvSpPr>
          <p:spPr>
            <a:xfrm>
              <a:off x="2133641" y="3992441"/>
              <a:ext cx="1277103" cy="61889"/>
            </a:xfrm>
            <a:custGeom>
              <a:avLst/>
              <a:gdLst/>
              <a:ahLst/>
              <a:cxnLst/>
              <a:rect l="l" t="t" r="r" b="b"/>
              <a:pathLst>
                <a:path w="50536" h="2512" extrusionOk="0">
                  <a:moveTo>
                    <a:pt x="10363" y="1"/>
                  </a:moveTo>
                  <a:lnTo>
                    <a:pt x="1" y="2512"/>
                  </a:lnTo>
                  <a:lnTo>
                    <a:pt x="50536" y="2512"/>
                  </a:lnTo>
                  <a:lnTo>
                    <a:pt x="40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74;p67"/>
            <p:cNvSpPr/>
            <p:nvPr/>
          </p:nvSpPr>
          <p:spPr>
            <a:xfrm>
              <a:off x="1197023" y="3342369"/>
              <a:ext cx="3150344" cy="275028"/>
            </a:xfrm>
            <a:custGeom>
              <a:avLst/>
              <a:gdLst/>
              <a:ahLst/>
              <a:cxnLst/>
              <a:rect l="l" t="t" r="r" b="b"/>
              <a:pathLst>
                <a:path w="116524" h="11163" extrusionOk="0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75;p67"/>
            <p:cNvSpPr/>
            <p:nvPr/>
          </p:nvSpPr>
          <p:spPr>
            <a:xfrm>
              <a:off x="1197023" y="1520687"/>
              <a:ext cx="3150344" cy="1830275"/>
            </a:xfrm>
            <a:custGeom>
              <a:avLst/>
              <a:gdLst/>
              <a:ahLst/>
              <a:cxnLst/>
              <a:rect l="l" t="t" r="r" b="b"/>
              <a:pathLst>
                <a:path w="116524" h="65258" extrusionOk="0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76;p67"/>
            <p:cNvSpPr/>
            <p:nvPr/>
          </p:nvSpPr>
          <p:spPr>
            <a:xfrm>
              <a:off x="2715111" y="3421323"/>
              <a:ext cx="114807" cy="112495"/>
            </a:xfrm>
            <a:custGeom>
              <a:avLst/>
              <a:gdLst/>
              <a:ahLst/>
              <a:cxnLst/>
              <a:rect l="l" t="t" r="r" b="b"/>
              <a:pathLst>
                <a:path w="4543" h="4566" extrusionOk="0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85" y="1497498"/>
            <a:ext cx="3214218" cy="1840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60" y="1466374"/>
            <a:ext cx="3266756" cy="1875692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sp>
        <p:nvSpPr>
          <p:cNvPr id="22" name="Google Shape;3649;p52"/>
          <p:cNvSpPr/>
          <p:nvPr/>
        </p:nvSpPr>
        <p:spPr>
          <a:xfrm>
            <a:off x="292909" y="2394584"/>
            <a:ext cx="650355" cy="9818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23" name="Google Shape;3657;p52"/>
          <p:cNvCxnSpPr>
            <a:stCxn id="27" idx="6"/>
          </p:cNvCxnSpPr>
          <p:nvPr/>
        </p:nvCxnSpPr>
        <p:spPr>
          <a:xfrm flipV="1">
            <a:off x="746656" y="1882579"/>
            <a:ext cx="537564" cy="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3665;p52"/>
          <p:cNvCxnSpPr>
            <a:stCxn id="7" idx="0"/>
            <a:endCxn id="27" idx="4"/>
          </p:cNvCxnSpPr>
          <p:nvPr/>
        </p:nvCxnSpPr>
        <p:spPr>
          <a:xfrm flipV="1">
            <a:off x="642561" y="1984062"/>
            <a:ext cx="1172" cy="374977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" name="Google Shape;3693;p52"/>
          <p:cNvGrpSpPr/>
          <p:nvPr/>
        </p:nvGrpSpPr>
        <p:grpSpPr>
          <a:xfrm>
            <a:off x="540810" y="1781097"/>
            <a:ext cx="205846" cy="202965"/>
            <a:chOff x="1443599" y="2835362"/>
            <a:chExt cx="331500" cy="331500"/>
          </a:xfrm>
        </p:grpSpPr>
        <p:sp>
          <p:nvSpPr>
            <p:cNvPr id="26" name="Google Shape;3694;p52"/>
            <p:cNvSpPr/>
            <p:nvPr/>
          </p:nvSpPr>
          <p:spPr>
            <a:xfrm>
              <a:off x="1525154" y="2906923"/>
              <a:ext cx="1920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8;p52"/>
            <p:cNvSpPr/>
            <p:nvPr/>
          </p:nvSpPr>
          <p:spPr>
            <a:xfrm>
              <a:off x="1443599" y="2835362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2" y="2359039"/>
            <a:ext cx="685957" cy="996746"/>
          </a:xfrm>
          <a:prstGeom prst="rect">
            <a:avLst/>
          </a:prstGeom>
        </p:spPr>
      </p:pic>
      <p:sp>
        <p:nvSpPr>
          <p:cNvPr id="51" name="Google Shape;3649;p52"/>
          <p:cNvSpPr/>
          <p:nvPr/>
        </p:nvSpPr>
        <p:spPr>
          <a:xfrm>
            <a:off x="4780178" y="2394584"/>
            <a:ext cx="650355" cy="9818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52" name="Google Shape;3657;p52"/>
          <p:cNvCxnSpPr>
            <a:stCxn id="56" idx="6"/>
          </p:cNvCxnSpPr>
          <p:nvPr/>
        </p:nvCxnSpPr>
        <p:spPr>
          <a:xfrm>
            <a:off x="5233925" y="1979558"/>
            <a:ext cx="31363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3665;p52"/>
          <p:cNvCxnSpPr>
            <a:endCxn id="56" idx="4"/>
          </p:cNvCxnSpPr>
          <p:nvPr/>
        </p:nvCxnSpPr>
        <p:spPr>
          <a:xfrm flipV="1">
            <a:off x="5129830" y="2081040"/>
            <a:ext cx="1172" cy="374977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" name="Google Shape;3693;p52"/>
          <p:cNvGrpSpPr/>
          <p:nvPr/>
        </p:nvGrpSpPr>
        <p:grpSpPr>
          <a:xfrm>
            <a:off x="5028079" y="1878075"/>
            <a:ext cx="205846" cy="202965"/>
            <a:chOff x="1443599" y="2835362"/>
            <a:chExt cx="331500" cy="331500"/>
          </a:xfrm>
        </p:grpSpPr>
        <p:sp>
          <p:nvSpPr>
            <p:cNvPr id="55" name="Google Shape;3694;p52"/>
            <p:cNvSpPr/>
            <p:nvPr/>
          </p:nvSpPr>
          <p:spPr>
            <a:xfrm>
              <a:off x="1524805" y="2906923"/>
              <a:ext cx="1920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8;p52"/>
            <p:cNvSpPr/>
            <p:nvPr/>
          </p:nvSpPr>
          <p:spPr>
            <a:xfrm>
              <a:off x="1443599" y="2835362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51" y="2359039"/>
            <a:ext cx="685957" cy="9967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0796" y="271331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4TB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94836" y="2778586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4TB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8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p52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chemeClr val="bg1"/>
                </a:solidFill>
                <a:latin typeface="PT Sans" panose="020B0604020202020204" charset="0"/>
              </a:rPr>
              <a:t>Fat32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 </a:t>
            </a:r>
            <a:r>
              <a:rPr lang="en" sz="2800" dirty="0">
                <a:solidFill>
                  <a:schemeClr val="accent2"/>
                </a:solidFill>
                <a:latin typeface="PT Sans" panose="020B0604020202020204" charset="0"/>
              </a:rPr>
              <a:t>Problems</a:t>
            </a:r>
            <a:endParaRPr sz="2800" dirty="0">
              <a:latin typeface="PT Sans" panose="020B0604020202020204" charset="0"/>
            </a:endParaRPr>
          </a:p>
        </p:txBody>
      </p:sp>
      <p:grpSp>
        <p:nvGrpSpPr>
          <p:cNvPr id="30" name="Google Shape;4470;p67"/>
          <p:cNvGrpSpPr/>
          <p:nvPr/>
        </p:nvGrpSpPr>
        <p:grpSpPr>
          <a:xfrm>
            <a:off x="1224422" y="1378527"/>
            <a:ext cx="3442855" cy="2881744"/>
            <a:chOff x="1197023" y="1520687"/>
            <a:chExt cx="3150344" cy="2595515"/>
          </a:xfrm>
        </p:grpSpPr>
        <p:sp>
          <p:nvSpPr>
            <p:cNvPr id="31" name="Google Shape;4471;p67"/>
            <p:cNvSpPr/>
            <p:nvPr/>
          </p:nvSpPr>
          <p:spPr>
            <a:xfrm>
              <a:off x="2395534" y="3572052"/>
              <a:ext cx="753939" cy="429086"/>
            </a:xfrm>
            <a:custGeom>
              <a:avLst/>
              <a:gdLst/>
              <a:ahLst/>
              <a:cxnLst/>
              <a:rect l="l" t="t" r="r" b="b"/>
              <a:pathLst>
                <a:path w="29834" h="17416" extrusionOk="0">
                  <a:moveTo>
                    <a:pt x="2511" y="0"/>
                  </a:moveTo>
                  <a:lnTo>
                    <a:pt x="0" y="17416"/>
                  </a:lnTo>
                  <a:lnTo>
                    <a:pt x="29833" y="17416"/>
                  </a:lnTo>
                  <a:lnTo>
                    <a:pt x="27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72;p67"/>
            <p:cNvSpPr/>
            <p:nvPr/>
          </p:nvSpPr>
          <p:spPr>
            <a:xfrm>
              <a:off x="2133633" y="4054309"/>
              <a:ext cx="1277103" cy="61893"/>
            </a:xfrm>
            <a:custGeom>
              <a:avLst/>
              <a:gdLst/>
              <a:ahLst/>
              <a:cxnLst/>
              <a:rect l="l" t="t" r="r" b="b"/>
              <a:pathLst>
                <a:path w="50536" h="1256" extrusionOk="0">
                  <a:moveTo>
                    <a:pt x="1" y="1"/>
                  </a:moveTo>
                  <a:lnTo>
                    <a:pt x="1" y="1256"/>
                  </a:lnTo>
                  <a:lnTo>
                    <a:pt x="50536" y="1256"/>
                  </a:lnTo>
                  <a:lnTo>
                    <a:pt x="50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473;p67"/>
            <p:cNvSpPr/>
            <p:nvPr/>
          </p:nvSpPr>
          <p:spPr>
            <a:xfrm>
              <a:off x="2133641" y="3992441"/>
              <a:ext cx="1277103" cy="61889"/>
            </a:xfrm>
            <a:custGeom>
              <a:avLst/>
              <a:gdLst/>
              <a:ahLst/>
              <a:cxnLst/>
              <a:rect l="l" t="t" r="r" b="b"/>
              <a:pathLst>
                <a:path w="50536" h="2512" extrusionOk="0">
                  <a:moveTo>
                    <a:pt x="10363" y="1"/>
                  </a:moveTo>
                  <a:lnTo>
                    <a:pt x="1" y="2512"/>
                  </a:lnTo>
                  <a:lnTo>
                    <a:pt x="50536" y="2512"/>
                  </a:lnTo>
                  <a:lnTo>
                    <a:pt x="40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74;p67"/>
            <p:cNvSpPr/>
            <p:nvPr/>
          </p:nvSpPr>
          <p:spPr>
            <a:xfrm>
              <a:off x="1197023" y="3342369"/>
              <a:ext cx="3150344" cy="275028"/>
            </a:xfrm>
            <a:custGeom>
              <a:avLst/>
              <a:gdLst/>
              <a:ahLst/>
              <a:cxnLst/>
              <a:rect l="l" t="t" r="r" b="b"/>
              <a:pathLst>
                <a:path w="116524" h="11163" extrusionOk="0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75;p67"/>
            <p:cNvSpPr/>
            <p:nvPr/>
          </p:nvSpPr>
          <p:spPr>
            <a:xfrm>
              <a:off x="1197023" y="1520687"/>
              <a:ext cx="3150344" cy="1830275"/>
            </a:xfrm>
            <a:custGeom>
              <a:avLst/>
              <a:gdLst/>
              <a:ahLst/>
              <a:cxnLst/>
              <a:rect l="l" t="t" r="r" b="b"/>
              <a:pathLst>
                <a:path w="116524" h="65258" extrusionOk="0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76;p67"/>
            <p:cNvSpPr/>
            <p:nvPr/>
          </p:nvSpPr>
          <p:spPr>
            <a:xfrm>
              <a:off x="2715111" y="3421323"/>
              <a:ext cx="114807" cy="112495"/>
            </a:xfrm>
            <a:custGeom>
              <a:avLst/>
              <a:gdLst/>
              <a:ahLst/>
              <a:cxnLst/>
              <a:rect l="l" t="t" r="r" b="b"/>
              <a:pathLst>
                <a:path w="4543" h="4566" extrusionOk="0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649;p52"/>
          <p:cNvSpPr/>
          <p:nvPr/>
        </p:nvSpPr>
        <p:spPr>
          <a:xfrm>
            <a:off x="292909" y="2394584"/>
            <a:ext cx="650355" cy="9818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23" name="Google Shape;3657;p52"/>
          <p:cNvCxnSpPr>
            <a:stCxn id="27" idx="6"/>
          </p:cNvCxnSpPr>
          <p:nvPr/>
        </p:nvCxnSpPr>
        <p:spPr>
          <a:xfrm flipV="1">
            <a:off x="746656" y="1882579"/>
            <a:ext cx="537564" cy="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3665;p52"/>
          <p:cNvCxnSpPr>
            <a:stCxn id="7" idx="0"/>
            <a:endCxn id="27" idx="4"/>
          </p:cNvCxnSpPr>
          <p:nvPr/>
        </p:nvCxnSpPr>
        <p:spPr>
          <a:xfrm flipV="1">
            <a:off x="642561" y="1984062"/>
            <a:ext cx="1172" cy="374977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" name="Google Shape;3693;p52"/>
          <p:cNvGrpSpPr/>
          <p:nvPr/>
        </p:nvGrpSpPr>
        <p:grpSpPr>
          <a:xfrm>
            <a:off x="540810" y="1781097"/>
            <a:ext cx="205846" cy="202965"/>
            <a:chOff x="1443599" y="2835362"/>
            <a:chExt cx="331500" cy="331500"/>
          </a:xfrm>
        </p:grpSpPr>
        <p:sp>
          <p:nvSpPr>
            <p:cNvPr id="26" name="Google Shape;3694;p52"/>
            <p:cNvSpPr/>
            <p:nvPr/>
          </p:nvSpPr>
          <p:spPr>
            <a:xfrm>
              <a:off x="1524805" y="2906923"/>
              <a:ext cx="1920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8;p52"/>
            <p:cNvSpPr/>
            <p:nvPr/>
          </p:nvSpPr>
          <p:spPr>
            <a:xfrm>
              <a:off x="1443599" y="2835362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2" y="2359039"/>
            <a:ext cx="685957" cy="9967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0796" y="271331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2TB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45" y="1465486"/>
            <a:ext cx="3251582" cy="1861025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grpSp>
        <p:nvGrpSpPr>
          <p:cNvPr id="37" name="Google Shape;4470;p67"/>
          <p:cNvGrpSpPr/>
          <p:nvPr/>
        </p:nvGrpSpPr>
        <p:grpSpPr>
          <a:xfrm>
            <a:off x="5183449" y="1392748"/>
            <a:ext cx="3442855" cy="2881744"/>
            <a:chOff x="1197023" y="1520687"/>
            <a:chExt cx="3150344" cy="2595515"/>
          </a:xfrm>
        </p:grpSpPr>
        <p:sp>
          <p:nvSpPr>
            <p:cNvPr id="46" name="Google Shape;4471;p67"/>
            <p:cNvSpPr/>
            <p:nvPr/>
          </p:nvSpPr>
          <p:spPr>
            <a:xfrm>
              <a:off x="2395534" y="3572052"/>
              <a:ext cx="753939" cy="429086"/>
            </a:xfrm>
            <a:custGeom>
              <a:avLst/>
              <a:gdLst/>
              <a:ahLst/>
              <a:cxnLst/>
              <a:rect l="l" t="t" r="r" b="b"/>
              <a:pathLst>
                <a:path w="29834" h="17416" extrusionOk="0">
                  <a:moveTo>
                    <a:pt x="2511" y="0"/>
                  </a:moveTo>
                  <a:lnTo>
                    <a:pt x="0" y="17416"/>
                  </a:lnTo>
                  <a:lnTo>
                    <a:pt x="29833" y="17416"/>
                  </a:lnTo>
                  <a:lnTo>
                    <a:pt x="27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472;p67"/>
            <p:cNvSpPr/>
            <p:nvPr/>
          </p:nvSpPr>
          <p:spPr>
            <a:xfrm>
              <a:off x="2133633" y="4054309"/>
              <a:ext cx="1277103" cy="61893"/>
            </a:xfrm>
            <a:custGeom>
              <a:avLst/>
              <a:gdLst/>
              <a:ahLst/>
              <a:cxnLst/>
              <a:rect l="l" t="t" r="r" b="b"/>
              <a:pathLst>
                <a:path w="50536" h="1256" extrusionOk="0">
                  <a:moveTo>
                    <a:pt x="1" y="1"/>
                  </a:moveTo>
                  <a:lnTo>
                    <a:pt x="1" y="1256"/>
                  </a:lnTo>
                  <a:lnTo>
                    <a:pt x="50536" y="1256"/>
                  </a:lnTo>
                  <a:lnTo>
                    <a:pt x="50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73;p67"/>
            <p:cNvSpPr/>
            <p:nvPr/>
          </p:nvSpPr>
          <p:spPr>
            <a:xfrm>
              <a:off x="2133641" y="3992441"/>
              <a:ext cx="1277103" cy="61889"/>
            </a:xfrm>
            <a:custGeom>
              <a:avLst/>
              <a:gdLst/>
              <a:ahLst/>
              <a:cxnLst/>
              <a:rect l="l" t="t" r="r" b="b"/>
              <a:pathLst>
                <a:path w="50536" h="2512" extrusionOk="0">
                  <a:moveTo>
                    <a:pt x="10363" y="1"/>
                  </a:moveTo>
                  <a:lnTo>
                    <a:pt x="1" y="2512"/>
                  </a:lnTo>
                  <a:lnTo>
                    <a:pt x="50536" y="2512"/>
                  </a:lnTo>
                  <a:lnTo>
                    <a:pt x="40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74;p67"/>
            <p:cNvSpPr/>
            <p:nvPr/>
          </p:nvSpPr>
          <p:spPr>
            <a:xfrm>
              <a:off x="1197023" y="3342369"/>
              <a:ext cx="3150344" cy="275028"/>
            </a:xfrm>
            <a:custGeom>
              <a:avLst/>
              <a:gdLst/>
              <a:ahLst/>
              <a:cxnLst/>
              <a:rect l="l" t="t" r="r" b="b"/>
              <a:pathLst>
                <a:path w="116524" h="11163" extrusionOk="0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475;p67"/>
            <p:cNvSpPr/>
            <p:nvPr/>
          </p:nvSpPr>
          <p:spPr>
            <a:xfrm>
              <a:off x="1197023" y="1520687"/>
              <a:ext cx="3150344" cy="1830275"/>
            </a:xfrm>
            <a:custGeom>
              <a:avLst/>
              <a:gdLst/>
              <a:ahLst/>
              <a:cxnLst/>
              <a:rect l="l" t="t" r="r" b="b"/>
              <a:pathLst>
                <a:path w="116524" h="65258" extrusionOk="0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76;p67"/>
            <p:cNvSpPr/>
            <p:nvPr/>
          </p:nvSpPr>
          <p:spPr>
            <a:xfrm>
              <a:off x="2715111" y="3421323"/>
              <a:ext cx="114807" cy="112495"/>
            </a:xfrm>
            <a:custGeom>
              <a:avLst/>
              <a:gdLst/>
              <a:ahLst/>
              <a:cxnLst/>
              <a:rect l="l" t="t" r="r" b="b"/>
              <a:pathLst>
                <a:path w="4543" h="4566" extrusionOk="0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2" y="1479707"/>
            <a:ext cx="3251582" cy="186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74" y="2358525"/>
            <a:ext cx="1341728" cy="760980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solidFill>
              <a:srgbClr val="FF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51"/>
          <p:cNvSpPr/>
          <p:nvPr/>
        </p:nvSpPr>
        <p:spPr>
          <a:xfrm>
            <a:off x="1992918" y="2561681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51"/>
          <p:cNvSpPr/>
          <p:nvPr/>
        </p:nvSpPr>
        <p:spPr>
          <a:xfrm>
            <a:off x="1992918" y="367018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51"/>
          <p:cNvSpPr/>
          <p:nvPr/>
        </p:nvSpPr>
        <p:spPr>
          <a:xfrm>
            <a:off x="4298268" y="144981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51"/>
          <p:cNvSpPr/>
          <p:nvPr/>
        </p:nvSpPr>
        <p:spPr>
          <a:xfrm>
            <a:off x="4298268" y="2561681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51"/>
          <p:cNvSpPr/>
          <p:nvPr/>
        </p:nvSpPr>
        <p:spPr>
          <a:xfrm>
            <a:off x="4298268" y="367018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51"/>
          <p:cNvSpPr/>
          <p:nvPr/>
        </p:nvSpPr>
        <p:spPr>
          <a:xfrm>
            <a:off x="1992918" y="144981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5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PT Sans" panose="020B0604020202020204" charset="0"/>
              </a:rPr>
              <a:t>Devices &amp; File System 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Format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sp>
        <p:nvSpPr>
          <p:cNvPr id="3589" name="Google Shape;3589;p51"/>
          <p:cNvSpPr txBox="1">
            <a:spLocks noGrp="1"/>
          </p:cNvSpPr>
          <p:nvPr>
            <p:ph type="title" idx="2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1126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90" name="Google Shape;3590;p51"/>
          <p:cNvSpPr txBox="1">
            <a:spLocks noGrp="1"/>
          </p:cNvSpPr>
          <p:nvPr>
            <p:ph type="subTitle" idx="1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/>
              <a:t>FAT12, FAT16, </a:t>
            </a:r>
            <a:r>
              <a:rPr lang="en-US" b="1" dirty="0" smtClean="0"/>
              <a:t>FAT32, UDF,</a:t>
            </a:r>
            <a:r>
              <a:rPr lang="en-US" b="1" dirty="0"/>
              <a:t> HFS+</a:t>
            </a:r>
            <a:endParaRPr dirty="0"/>
          </a:p>
        </p:txBody>
      </p:sp>
      <p:sp>
        <p:nvSpPr>
          <p:cNvPr id="3591" name="Google Shape;3591;p51"/>
          <p:cNvSpPr txBox="1">
            <a:spLocks noGrp="1"/>
          </p:cNvSpPr>
          <p:nvPr>
            <p:ph type="title" idx="7"/>
          </p:nvPr>
        </p:nvSpPr>
        <p:spPr>
          <a:xfrm>
            <a:off x="4457418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Rasberry pi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92" name="Google Shape;3592;p51"/>
          <p:cNvSpPr txBox="1">
            <a:spLocks noGrp="1"/>
          </p:cNvSpPr>
          <p:nvPr>
            <p:ph type="title" idx="3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XBOX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93" name="Google Shape;3593;p51"/>
          <p:cNvSpPr txBox="1">
            <a:spLocks noGrp="1"/>
          </p:cNvSpPr>
          <p:nvPr>
            <p:ph type="subTitle" idx="4"/>
          </p:nvPr>
        </p:nvSpPr>
        <p:spPr>
          <a:xfrm>
            <a:off x="1992918" y="2951362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 smtClean="0"/>
              <a:t>REFS, UDF, FATX, </a:t>
            </a:r>
            <a:r>
              <a:rPr lang="en-US" b="1" dirty="0"/>
              <a:t>NTFS</a:t>
            </a:r>
            <a:endParaRPr dirty="0"/>
          </a:p>
        </p:txBody>
      </p:sp>
      <p:sp>
        <p:nvSpPr>
          <p:cNvPr id="3594" name="Google Shape;3594;p51"/>
          <p:cNvSpPr txBox="1">
            <a:spLocks noGrp="1"/>
          </p:cNvSpPr>
          <p:nvPr>
            <p:ph type="title" idx="5"/>
          </p:nvPr>
        </p:nvSpPr>
        <p:spPr>
          <a:xfrm>
            <a:off x="4457418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95" name="Google Shape;3595;p51"/>
          <p:cNvSpPr txBox="1">
            <a:spLocks noGrp="1"/>
          </p:cNvSpPr>
          <p:nvPr>
            <p:ph type="subTitle" idx="6"/>
          </p:nvPr>
        </p:nvSpPr>
        <p:spPr>
          <a:xfrm>
            <a:off x="4298268" y="3019032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 smtClean="0"/>
              <a:t>SPIFFS, </a:t>
            </a:r>
            <a:r>
              <a:rPr lang="en-US" b="1" dirty="0" err="1" smtClean="0"/>
              <a:t>LittleFS</a:t>
            </a:r>
            <a:r>
              <a:rPr lang="en-US" b="1" dirty="0" smtClean="0"/>
              <a:t>, FAT16, </a:t>
            </a:r>
            <a:r>
              <a:rPr lang="en-US" b="1" dirty="0"/>
              <a:t>FAT32</a:t>
            </a:r>
            <a:endParaRPr dirty="0"/>
          </a:p>
        </p:txBody>
      </p:sp>
      <p:sp>
        <p:nvSpPr>
          <p:cNvPr id="3596" name="Google Shape;3596;p51"/>
          <p:cNvSpPr txBox="1">
            <a:spLocks noGrp="1"/>
          </p:cNvSpPr>
          <p:nvPr>
            <p:ph type="subTitle" idx="8"/>
          </p:nvPr>
        </p:nvSpPr>
        <p:spPr>
          <a:xfrm>
            <a:off x="4298268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 smtClean="0"/>
              <a:t>ZFS, XFS, BTRFS, EXFAT, EXT4,</a:t>
            </a:r>
            <a:r>
              <a:rPr lang="en-US" b="1" dirty="0"/>
              <a:t> FAT32</a:t>
            </a:r>
            <a:endParaRPr dirty="0"/>
          </a:p>
        </p:txBody>
      </p:sp>
      <p:sp>
        <p:nvSpPr>
          <p:cNvPr id="3597" name="Google Shape;3597;p51"/>
          <p:cNvSpPr txBox="1">
            <a:spLocks noGrp="1"/>
          </p:cNvSpPr>
          <p:nvPr>
            <p:ph type="title" idx="9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98" name="Google Shape;3598;p51"/>
          <p:cNvSpPr txBox="1">
            <a:spLocks noGrp="1"/>
          </p:cNvSpPr>
          <p:nvPr>
            <p:ph type="subTitle" idx="13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 smtClean="0"/>
              <a:t>APFS, F2FS, UBIFS, EXFAT, FAT32</a:t>
            </a:r>
            <a:endParaRPr dirty="0"/>
          </a:p>
        </p:txBody>
      </p:sp>
      <p:sp>
        <p:nvSpPr>
          <p:cNvPr id="3599" name="Google Shape;3599;p51"/>
          <p:cNvSpPr txBox="1">
            <a:spLocks noGrp="1"/>
          </p:cNvSpPr>
          <p:nvPr>
            <p:ph type="title" idx="14"/>
          </p:nvPr>
        </p:nvSpPr>
        <p:spPr>
          <a:xfrm>
            <a:off x="4457418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00" name="Google Shape;3600;p51"/>
          <p:cNvSpPr txBox="1">
            <a:spLocks noGrp="1"/>
          </p:cNvSpPr>
          <p:nvPr>
            <p:ph type="subTitle" idx="15"/>
          </p:nvPr>
        </p:nvSpPr>
        <p:spPr>
          <a:xfrm>
            <a:off x="4298268" y="4126677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 smtClean="0"/>
              <a:t>REFS,</a:t>
            </a:r>
            <a:r>
              <a:rPr lang="en-US" b="1" dirty="0"/>
              <a:t> </a:t>
            </a:r>
            <a:r>
              <a:rPr lang="en-US" b="1" dirty="0" smtClean="0"/>
              <a:t>NFS, CIFS, HFS+, APFS, </a:t>
            </a:r>
            <a:r>
              <a:rPr lang="en-US" b="1" dirty="0"/>
              <a:t>XFS</a:t>
            </a:r>
            <a:endParaRPr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18" y="3546145"/>
            <a:ext cx="1827282" cy="1023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54" y="2324383"/>
            <a:ext cx="958352" cy="1094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0" y="1112100"/>
            <a:ext cx="900506" cy="1052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" y="3527910"/>
            <a:ext cx="1626394" cy="1161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43" y="2373076"/>
            <a:ext cx="1887840" cy="934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18" y="1164333"/>
            <a:ext cx="1721782" cy="11600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6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Conclusion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sp>
        <p:nvSpPr>
          <p:cNvPr id="5" name="Google Shape;2725;p34"/>
          <p:cNvSpPr txBox="1">
            <a:spLocks/>
          </p:cNvSpPr>
          <p:nvPr/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" dirty="0"/>
          </a:p>
        </p:txBody>
      </p:sp>
      <p:sp>
        <p:nvSpPr>
          <p:cNvPr id="4" name="Google Shape;2725;p34"/>
          <p:cNvSpPr txBox="1">
            <a:spLocks/>
          </p:cNvSpPr>
          <p:nvPr/>
        </p:nvSpPr>
        <p:spPr>
          <a:xfrm>
            <a:off x="920919" y="1473913"/>
            <a:ext cx="7717800" cy="1998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File system format not build in storage devices.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PT Sans" panose="020B0604020202020204" charset="0"/>
            </a:endParaRP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you can</a:t>
            </a:r>
            <a:r>
              <a:rPr lang="ar-SA" dirty="0">
                <a:solidFill>
                  <a:schemeClr val="bg1"/>
                </a:solidFill>
                <a:latin typeface="PT Sans" panose="020B0604020202020204" charset="0"/>
              </a:rPr>
              <a:t>’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t </a:t>
            </a: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use different file system formats on the same partition of a 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storage device simultaneously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.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PT Sans" panose="020B0604020202020204" charset="0"/>
            </a:endParaRP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you can divide a hard disk into two or more partitions and use different file system formats on each 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partition. </a:t>
            </a:r>
          </a:p>
          <a:p>
            <a:pPr>
              <a:buClr>
                <a:srgbClr val="8FFFFF"/>
              </a:buClr>
              <a:buSzPts val="1100"/>
            </a:pPr>
            <a:endParaRPr lang="en-US" dirty="0" smtClean="0">
              <a:solidFill>
                <a:schemeClr val="bg1"/>
              </a:solidFill>
              <a:latin typeface="PT Sans" panose="020B0604020202020204" charset="0"/>
            </a:endParaRP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you can send files from one device to another even if they use different file system formats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58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6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References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sp>
        <p:nvSpPr>
          <p:cNvPr id="5" name="Google Shape;2725;p34"/>
          <p:cNvSpPr txBox="1">
            <a:spLocks/>
          </p:cNvSpPr>
          <p:nvPr/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youtu.be/bYjQakUxeVY?si=SclZ1BNY0v9O90ql</a:t>
            </a:r>
            <a:endParaRPr lang="en-US" dirty="0" smtClean="0"/>
          </a:p>
          <a:p>
            <a:pPr>
              <a:buClr>
                <a:schemeClr val="dk1"/>
              </a:buClr>
              <a:buSzPts val="1100"/>
            </a:pPr>
            <a:endParaRPr lang="en-US" dirty="0" smtClean="0"/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hlinkClick r:id="rId3"/>
              </a:rPr>
              <a:t>https://youtu.be/id9qUV-S4gg?si=-</a:t>
            </a:r>
            <a:r>
              <a:rPr lang="en-US" dirty="0" smtClean="0">
                <a:hlinkClick r:id="rId3"/>
              </a:rPr>
              <a:t>HfbwI8Jku935Jln</a:t>
            </a:r>
            <a:r>
              <a:rPr lang="en-US" dirty="0" smtClean="0"/>
              <a:t> </a:t>
            </a:r>
          </a:p>
          <a:p>
            <a:pPr>
              <a:buClr>
                <a:schemeClr val="dk1"/>
              </a:buClr>
              <a:buSzPts val="1100"/>
            </a:pPr>
            <a:endParaRPr lang="en-US" dirty="0" smtClean="0"/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youtu.be/B6kg2zeJ9do?si=SNvxhGy6YqwPLBH0</a:t>
            </a:r>
            <a:r>
              <a:rPr lang="en-US" dirty="0" smtClean="0"/>
              <a:t> </a:t>
            </a:r>
          </a:p>
          <a:p>
            <a:pPr>
              <a:buClr>
                <a:schemeClr val="dk1"/>
              </a:buClr>
              <a:buSzPts val="1100"/>
            </a:pPr>
            <a:endParaRPr lang="en-US" dirty="0" smtClean="0"/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youtu.be/Sre0Zz7OUO8?si=rfvnM-DDxKJV7xa-</a:t>
            </a:r>
            <a:r>
              <a:rPr lang="en-US" dirty="0" smtClean="0"/>
              <a:t> </a:t>
            </a:r>
          </a:p>
          <a:p>
            <a:pPr>
              <a:buClr>
                <a:schemeClr val="dk1"/>
              </a:buClr>
              <a:buSzPts val="1100"/>
            </a:pPr>
            <a:endParaRPr lang="en-US" dirty="0" smtClean="0"/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hlinkClick r:id="rId6"/>
              </a:rPr>
              <a:t>https://youtu.be/_</a:t>
            </a:r>
            <a:r>
              <a:rPr lang="en-US" dirty="0" smtClean="0">
                <a:hlinkClick r:id="rId6"/>
              </a:rPr>
              <a:t>h30HBYxtws?si=FSSxK8vfWRcamxmI</a:t>
            </a:r>
            <a:endParaRPr lang="en-US" dirty="0" smtClean="0"/>
          </a:p>
          <a:p>
            <a:pPr>
              <a:buClr>
                <a:schemeClr val="dk1"/>
              </a:buClr>
              <a:buSzPts val="1100"/>
            </a:pPr>
            <a:r>
              <a:rPr lang="en-US" dirty="0" smtClean="0"/>
              <a:t>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en.m.wikipedia.org/wiki/Comparison_of_file_systems</a:t>
            </a:r>
            <a:r>
              <a:rPr lang="en-US" dirty="0" smtClean="0"/>
              <a:t> </a:t>
            </a:r>
          </a:p>
          <a:p>
            <a:pPr>
              <a:buClr>
                <a:schemeClr val="dk1"/>
              </a:buClr>
              <a:buSzPts val="1100"/>
            </a:pPr>
            <a:endParaRPr lang="en-US" dirty="0" smtClean="0"/>
          </a:p>
          <a:p>
            <a:pPr>
              <a:buClr>
                <a:schemeClr val="dk1"/>
              </a:buClr>
              <a:buSzPts val="1100"/>
            </a:pPr>
            <a:endParaRPr lang="en-US" dirty="0" smtClean="0"/>
          </a:p>
          <a:p>
            <a:pPr>
              <a:buClr>
                <a:schemeClr val="dk1"/>
              </a:buClr>
              <a:buSzPts val="1100"/>
            </a:pPr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1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p67"/>
          <p:cNvSpPr txBox="1">
            <a:spLocks noGrp="1"/>
          </p:cNvSpPr>
          <p:nvPr>
            <p:ph type="title"/>
          </p:nvPr>
        </p:nvSpPr>
        <p:spPr>
          <a:xfrm>
            <a:off x="2491309" y="642293"/>
            <a:ext cx="3416406" cy="15039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PT Sans" panose="020B0604020202020204" charset="0"/>
              </a:rPr>
              <a:t>T</a:t>
            </a:r>
            <a:r>
              <a:rPr lang="en" sz="2800" dirty="0" smtClean="0">
                <a:latin typeface="PT Sans" panose="020B0604020202020204" charset="0"/>
              </a:rPr>
              <a:t>hank you for 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watching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grpSp>
        <p:nvGrpSpPr>
          <p:cNvPr id="11" name="Google Shape;4470;p67"/>
          <p:cNvGrpSpPr/>
          <p:nvPr/>
        </p:nvGrpSpPr>
        <p:grpSpPr>
          <a:xfrm>
            <a:off x="2515860" y="2011510"/>
            <a:ext cx="3524722" cy="2906858"/>
            <a:chOff x="1197023" y="1520687"/>
            <a:chExt cx="3150344" cy="2595515"/>
          </a:xfrm>
        </p:grpSpPr>
        <p:sp>
          <p:nvSpPr>
            <p:cNvPr id="12" name="Google Shape;4471;p67"/>
            <p:cNvSpPr/>
            <p:nvPr/>
          </p:nvSpPr>
          <p:spPr>
            <a:xfrm>
              <a:off x="2395534" y="3572052"/>
              <a:ext cx="753939" cy="429086"/>
            </a:xfrm>
            <a:custGeom>
              <a:avLst/>
              <a:gdLst/>
              <a:ahLst/>
              <a:cxnLst/>
              <a:rect l="l" t="t" r="r" b="b"/>
              <a:pathLst>
                <a:path w="29834" h="17416" extrusionOk="0">
                  <a:moveTo>
                    <a:pt x="2511" y="0"/>
                  </a:moveTo>
                  <a:lnTo>
                    <a:pt x="0" y="17416"/>
                  </a:lnTo>
                  <a:lnTo>
                    <a:pt x="29833" y="17416"/>
                  </a:lnTo>
                  <a:lnTo>
                    <a:pt x="27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72;p67"/>
            <p:cNvSpPr/>
            <p:nvPr/>
          </p:nvSpPr>
          <p:spPr>
            <a:xfrm>
              <a:off x="2133633" y="4054309"/>
              <a:ext cx="1277103" cy="61893"/>
            </a:xfrm>
            <a:custGeom>
              <a:avLst/>
              <a:gdLst/>
              <a:ahLst/>
              <a:cxnLst/>
              <a:rect l="l" t="t" r="r" b="b"/>
              <a:pathLst>
                <a:path w="50536" h="1256" extrusionOk="0">
                  <a:moveTo>
                    <a:pt x="1" y="1"/>
                  </a:moveTo>
                  <a:lnTo>
                    <a:pt x="1" y="1256"/>
                  </a:lnTo>
                  <a:lnTo>
                    <a:pt x="50536" y="1256"/>
                  </a:lnTo>
                  <a:lnTo>
                    <a:pt x="50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73;p67"/>
            <p:cNvSpPr/>
            <p:nvPr/>
          </p:nvSpPr>
          <p:spPr>
            <a:xfrm>
              <a:off x="2133641" y="3992441"/>
              <a:ext cx="1277103" cy="61889"/>
            </a:xfrm>
            <a:custGeom>
              <a:avLst/>
              <a:gdLst/>
              <a:ahLst/>
              <a:cxnLst/>
              <a:rect l="l" t="t" r="r" b="b"/>
              <a:pathLst>
                <a:path w="50536" h="2512" extrusionOk="0">
                  <a:moveTo>
                    <a:pt x="10363" y="1"/>
                  </a:moveTo>
                  <a:lnTo>
                    <a:pt x="1" y="2512"/>
                  </a:lnTo>
                  <a:lnTo>
                    <a:pt x="50536" y="2512"/>
                  </a:lnTo>
                  <a:lnTo>
                    <a:pt x="40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74;p67"/>
            <p:cNvSpPr/>
            <p:nvPr/>
          </p:nvSpPr>
          <p:spPr>
            <a:xfrm>
              <a:off x="1197023" y="3342369"/>
              <a:ext cx="3150344" cy="275028"/>
            </a:xfrm>
            <a:custGeom>
              <a:avLst/>
              <a:gdLst/>
              <a:ahLst/>
              <a:cxnLst/>
              <a:rect l="l" t="t" r="r" b="b"/>
              <a:pathLst>
                <a:path w="116524" h="11163" extrusionOk="0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75;p67"/>
            <p:cNvSpPr/>
            <p:nvPr/>
          </p:nvSpPr>
          <p:spPr>
            <a:xfrm>
              <a:off x="1197023" y="1520687"/>
              <a:ext cx="3150344" cy="1830275"/>
            </a:xfrm>
            <a:custGeom>
              <a:avLst/>
              <a:gdLst/>
              <a:ahLst/>
              <a:cxnLst/>
              <a:rect l="l" t="t" r="r" b="b"/>
              <a:pathLst>
                <a:path w="116524" h="65258" extrusionOk="0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76;p67"/>
            <p:cNvSpPr/>
            <p:nvPr/>
          </p:nvSpPr>
          <p:spPr>
            <a:xfrm>
              <a:off x="2715111" y="3421323"/>
              <a:ext cx="114807" cy="112495"/>
            </a:xfrm>
            <a:custGeom>
              <a:avLst/>
              <a:gdLst/>
              <a:ahLst/>
              <a:cxnLst/>
              <a:rect l="l" t="t" r="r" b="b"/>
              <a:pathLst>
                <a:path w="4543" h="4566" extrusionOk="0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27" y="2126319"/>
            <a:ext cx="3260808" cy="1841720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sp>
        <p:nvSpPr>
          <p:cNvPr id="18" name="Google Shape;4469;p67"/>
          <p:cNvSpPr txBox="1">
            <a:spLocks/>
          </p:cNvSpPr>
          <p:nvPr/>
        </p:nvSpPr>
        <p:spPr>
          <a:xfrm>
            <a:off x="2839979" y="2657042"/>
            <a:ext cx="39978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 smtClean="0"/>
              <a:t>Do you have </a:t>
            </a:r>
          </a:p>
          <a:p>
            <a:pPr marL="0" indent="0"/>
            <a:r>
              <a:rPr lang="en-US" dirty="0" smtClean="0"/>
              <a:t>any questions 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16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PT Sans" panose="020B0604020202020204" charset="0"/>
              </a:rPr>
              <a:t>File System 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Format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sp>
        <p:nvSpPr>
          <p:cNvPr id="2725" name="Google Shape;2725;p34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400" dirty="0" smtClean="0">
                <a:solidFill>
                  <a:schemeClr val="hlink"/>
                </a:solidFill>
                <a:uFill>
                  <a:noFill/>
                </a:uFill>
              </a:rPr>
              <a:t>File </a:t>
            </a:r>
            <a:r>
              <a:rPr lang="en" sz="1400" dirty="0">
                <a:solidFill>
                  <a:schemeClr val="hlink"/>
                </a:solidFill>
                <a:uFill>
                  <a:noFill/>
                </a:uFill>
              </a:rPr>
              <a:t>system </a:t>
            </a:r>
            <a:r>
              <a:rPr lang="en" sz="1400" dirty="0" smtClean="0">
                <a:solidFill>
                  <a:schemeClr val="hlink"/>
                </a:solidFill>
                <a:uFill>
                  <a:noFill/>
                </a:uFill>
              </a:rPr>
              <a:t>format</a:t>
            </a:r>
            <a:r>
              <a:rPr lang="en-US" sz="1400" dirty="0" smtClean="0"/>
              <a:t>: refers </a:t>
            </a:r>
            <a:r>
              <a:rPr lang="en-US" sz="1400" dirty="0"/>
              <a:t>to the structure and organization of data on a </a:t>
            </a:r>
            <a:r>
              <a:rPr lang="en-US" sz="1400" dirty="0" smtClean="0"/>
              <a:t>storage device such as HDD, SSD, USB Flash, CD/DVD/Blu-ray and Tape Drive </a:t>
            </a:r>
            <a:r>
              <a:rPr lang="en-US" sz="1400" dirty="0" err="1" smtClean="0"/>
              <a:t>atc</a:t>
            </a:r>
            <a:r>
              <a:rPr lang="en-US" sz="1400" dirty="0" smtClean="0"/>
              <a:t>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 smtClean="0"/>
              <a:t>File system format </a:t>
            </a:r>
            <a:r>
              <a:rPr lang="en-US" sz="1400" dirty="0"/>
              <a:t>features include </a:t>
            </a:r>
            <a:r>
              <a:rPr lang="en-US" sz="1400" dirty="0" smtClean="0"/>
              <a:t>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 smtClean="0"/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Data </a:t>
            </a:r>
            <a:r>
              <a:rPr lang="en-US" sz="1400" dirty="0" smtClean="0"/>
              <a:t>Structures.</a:t>
            </a:r>
            <a:endParaRPr lang="en-US" sz="1400" dirty="0"/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File </a:t>
            </a:r>
            <a:r>
              <a:rPr lang="en-US" sz="1400" dirty="0" smtClean="0"/>
              <a:t>Metadata.</a:t>
            </a:r>
            <a:endParaRPr lang="en-US" sz="1400" dirty="0"/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File </a:t>
            </a:r>
            <a:r>
              <a:rPr lang="en-US" sz="1400" dirty="0" smtClean="0"/>
              <a:t>Storage.</a:t>
            </a:r>
            <a:endParaRPr lang="en-US" sz="1400" dirty="0"/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Access </a:t>
            </a:r>
            <a:r>
              <a:rPr lang="en-US" sz="1400" dirty="0" smtClean="0"/>
              <a:t>Control.</a:t>
            </a:r>
            <a:endParaRPr lang="en-US" sz="1400" dirty="0"/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File </a:t>
            </a:r>
            <a:r>
              <a:rPr lang="en-US" sz="1400" dirty="0" smtClean="0"/>
              <a:t>Allocation.</a:t>
            </a:r>
            <a:endParaRPr lang="en-US" sz="1400" dirty="0"/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 smtClean="0"/>
              <a:t>Journaling.</a:t>
            </a:r>
            <a:endParaRPr lang="en-US" sz="1400" dirty="0"/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Error </a:t>
            </a:r>
            <a:r>
              <a:rPr lang="en-US" sz="1400" dirty="0" smtClean="0"/>
              <a:t>Handling.</a:t>
            </a:r>
            <a:endParaRPr lang="en-US" sz="1400" dirty="0"/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 smtClean="0"/>
              <a:t>Compatibility.</a:t>
            </a:r>
            <a:endParaRPr lang="en-US" sz="1400" dirty="0"/>
          </a:p>
        </p:txBody>
      </p:sp>
      <p:grpSp>
        <p:nvGrpSpPr>
          <p:cNvPr id="2726" name="Google Shape;2726;p34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727" name="Google Shape;2727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041022" y="2557462"/>
            <a:ext cx="2151171" cy="2007560"/>
            <a:chOff x="3948162" y="2523362"/>
            <a:chExt cx="2151171" cy="20075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162" y="2523362"/>
              <a:ext cx="2151171" cy="200756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4229469" y="4116419"/>
              <a:ext cx="1499819" cy="28759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rgbClr val="FF0000"/>
                  </a:solidFill>
                </a:rPr>
                <a:t>Without</a:t>
              </a:r>
              <a:r>
                <a:rPr lang="en-US" sz="1100" b="1" dirty="0" smtClean="0"/>
                <a:t> file system</a:t>
              </a:r>
              <a:endParaRPr lang="en-US" sz="1100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42224" y="2557462"/>
            <a:ext cx="2208323" cy="1973460"/>
            <a:chOff x="6685120" y="2557462"/>
            <a:chExt cx="2208323" cy="197346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5120" y="2557462"/>
              <a:ext cx="2208323" cy="1973460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6980715" y="4102292"/>
              <a:ext cx="1499819" cy="28759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With</a:t>
              </a:r>
              <a:r>
                <a:rPr lang="en-US" sz="1100" b="1" dirty="0" smtClean="0"/>
                <a:t> file system</a:t>
              </a:r>
              <a:endParaRPr lang="en-US" sz="1100" b="1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PT Sans" panose="020B0604020202020204" charset="0"/>
              </a:rPr>
              <a:t>File System 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Format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sp>
        <p:nvSpPr>
          <p:cNvPr id="2725" name="Google Shape;2725;p34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" dirty="0"/>
          </a:p>
        </p:txBody>
      </p:sp>
      <p:grpSp>
        <p:nvGrpSpPr>
          <p:cNvPr id="2726" name="Google Shape;2726;p34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727" name="Google Shape;2727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57250"/>
            <a:ext cx="7620000" cy="4286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PT Sans" panose="020B0604020202020204" charset="0"/>
              </a:rPr>
              <a:t>File System 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Format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sp>
        <p:nvSpPr>
          <p:cNvPr id="2725" name="Google Shape;2725;p34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400" dirty="0">
                <a:latin typeface="PT Sans" panose="020B0604020202020204" charset="0"/>
              </a:rPr>
              <a:t>The choice of file system format depends on various factors, </a:t>
            </a:r>
            <a:r>
              <a:rPr lang="en-US" sz="1400" dirty="0" smtClean="0">
                <a:latin typeface="PT Sans" panose="020B0604020202020204" charset="0"/>
              </a:rPr>
              <a:t>including: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 smtClean="0">
              <a:latin typeface="PT Sans" panose="020B0604020202020204" charset="0"/>
            </a:endParaRPr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PT Sans" panose="020B0604020202020204" charset="0"/>
              </a:rPr>
              <a:t>Operating </a:t>
            </a:r>
            <a:r>
              <a:rPr lang="en-US" sz="1400" dirty="0" smtClean="0">
                <a:latin typeface="PT Sans" panose="020B0604020202020204" charset="0"/>
              </a:rPr>
              <a:t>system </a:t>
            </a:r>
            <a:r>
              <a:rPr lang="en-US" sz="1400" dirty="0">
                <a:latin typeface="PT Sans" panose="020B0604020202020204" charset="0"/>
              </a:rPr>
              <a:t>c</a:t>
            </a:r>
            <a:r>
              <a:rPr lang="en-US" sz="1400" dirty="0" smtClean="0">
                <a:latin typeface="PT Sans" panose="020B0604020202020204" charset="0"/>
              </a:rPr>
              <a:t>ompatibility.</a:t>
            </a:r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PT Sans" panose="020B0604020202020204" charset="0"/>
              </a:rPr>
              <a:t>Application.</a:t>
            </a:r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PT Sans" panose="020B0604020202020204" charset="0"/>
              </a:rPr>
              <a:t>Scalability.</a:t>
            </a:r>
            <a:endParaRPr lang="en-US" sz="1400" dirty="0">
              <a:latin typeface="PT Sans" panose="020B0604020202020204" charset="0"/>
            </a:endParaRPr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PT Sans" panose="020B0604020202020204" charset="0"/>
              </a:rPr>
              <a:t>Data </a:t>
            </a:r>
            <a:r>
              <a:rPr lang="en-US" sz="1400" dirty="0" smtClean="0">
                <a:latin typeface="PT Sans" panose="020B0604020202020204" charset="0"/>
              </a:rPr>
              <a:t>safety </a:t>
            </a:r>
            <a:r>
              <a:rPr lang="en-US" sz="1400" dirty="0">
                <a:latin typeface="PT Sans" panose="020B0604020202020204" charset="0"/>
              </a:rPr>
              <a:t>and r</a:t>
            </a:r>
            <a:r>
              <a:rPr lang="en-US" sz="1400" dirty="0" smtClean="0">
                <a:latin typeface="PT Sans" panose="020B0604020202020204" charset="0"/>
              </a:rPr>
              <a:t>eliability.</a:t>
            </a:r>
            <a:endParaRPr lang="en-US" sz="1400" dirty="0">
              <a:latin typeface="PT Sans" panose="020B0604020202020204" charset="0"/>
            </a:endParaRPr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PT Sans" panose="020B0604020202020204" charset="0"/>
              </a:rPr>
              <a:t>File </a:t>
            </a:r>
            <a:r>
              <a:rPr lang="en-US" sz="1400" dirty="0" smtClean="0">
                <a:latin typeface="PT Sans" panose="020B0604020202020204" charset="0"/>
              </a:rPr>
              <a:t>size </a:t>
            </a:r>
            <a:r>
              <a:rPr lang="en-US" sz="1400" dirty="0">
                <a:latin typeface="PT Sans" panose="020B0604020202020204" charset="0"/>
              </a:rPr>
              <a:t>and v</a:t>
            </a:r>
            <a:r>
              <a:rPr lang="en-US" sz="1400" dirty="0" smtClean="0">
                <a:latin typeface="PT Sans" panose="020B0604020202020204" charset="0"/>
              </a:rPr>
              <a:t>olume </a:t>
            </a:r>
            <a:r>
              <a:rPr lang="en-US" sz="1400" dirty="0">
                <a:latin typeface="PT Sans" panose="020B0604020202020204" charset="0"/>
              </a:rPr>
              <a:t>l</a:t>
            </a:r>
            <a:r>
              <a:rPr lang="en-US" sz="1400" dirty="0" smtClean="0">
                <a:latin typeface="PT Sans" panose="020B0604020202020204" charset="0"/>
              </a:rPr>
              <a:t>imits.</a:t>
            </a:r>
            <a:endParaRPr lang="en-US" sz="1400" dirty="0">
              <a:latin typeface="PT Sans" panose="020B0604020202020204" charset="0"/>
            </a:endParaRPr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PT Sans" panose="020B0604020202020204" charset="0"/>
              </a:rPr>
              <a:t>Security </a:t>
            </a:r>
            <a:r>
              <a:rPr lang="en-US" sz="1400" dirty="0" smtClean="0">
                <a:latin typeface="PT Sans" panose="020B0604020202020204" charset="0"/>
              </a:rPr>
              <a:t>and encryption.</a:t>
            </a:r>
            <a:endParaRPr lang="en-US" sz="1400" dirty="0">
              <a:latin typeface="PT Sans" panose="020B0604020202020204" charset="0"/>
            </a:endParaRPr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PT Sans" panose="020B0604020202020204" charset="0"/>
              </a:rPr>
              <a:t>Hardware and </a:t>
            </a:r>
            <a:r>
              <a:rPr lang="en-US" sz="1400" dirty="0" smtClean="0">
                <a:latin typeface="PT Sans" panose="020B0604020202020204" charset="0"/>
              </a:rPr>
              <a:t>device </a:t>
            </a:r>
            <a:r>
              <a:rPr lang="en-US" sz="1400" dirty="0">
                <a:latin typeface="PT Sans" panose="020B0604020202020204" charset="0"/>
              </a:rPr>
              <a:t>t</a:t>
            </a:r>
            <a:r>
              <a:rPr lang="en-US" sz="1400" dirty="0" smtClean="0">
                <a:latin typeface="PT Sans" panose="020B0604020202020204" charset="0"/>
              </a:rPr>
              <a:t>ype.</a:t>
            </a:r>
            <a:endParaRPr lang="en-US" sz="1400" dirty="0">
              <a:latin typeface="PT Sans" panose="020B0604020202020204" charset="0"/>
            </a:endParaRPr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PT Sans" panose="020B0604020202020204" charset="0"/>
              </a:rPr>
              <a:t>Community.</a:t>
            </a:r>
            <a:endParaRPr lang="en-US" sz="1400" dirty="0">
              <a:latin typeface="PT Sans" panose="020B0604020202020204" charset="0"/>
            </a:endParaRPr>
          </a:p>
          <a:p>
            <a:pPr marL="438150" indent="-285750">
              <a:buClr>
                <a:srgbClr val="8FFFFF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PT Sans" panose="020B0604020202020204" charset="0"/>
              </a:rPr>
              <a:t>Legacy c</a:t>
            </a:r>
            <a:r>
              <a:rPr lang="en-US" sz="1400" dirty="0" smtClean="0">
                <a:latin typeface="PT Sans" panose="020B0604020202020204" charset="0"/>
              </a:rPr>
              <a:t>ompatibility.</a:t>
            </a:r>
            <a:endParaRPr lang="en-US" sz="1400" dirty="0">
              <a:latin typeface="PT Sans" panose="020B0604020202020204" charset="0"/>
            </a:endParaRPr>
          </a:p>
        </p:txBody>
      </p:sp>
      <p:grpSp>
        <p:nvGrpSpPr>
          <p:cNvPr id="2726" name="Google Shape;2726;p34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727" name="Google Shape;2727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3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PT Sans" panose="020B0604020202020204" charset="0"/>
              </a:rPr>
              <a:t>Type File System 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Format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sp>
        <p:nvSpPr>
          <p:cNvPr id="2725" name="Google Shape;2725;p34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smtClean="0"/>
              <a:t>EXT, EXT2, EXT3, EXT4. 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smtClean="0"/>
              <a:t>BTRFS. 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smtClean="0"/>
              <a:t>XFS. 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smtClean="0"/>
              <a:t>NTFS. 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smtClean="0"/>
              <a:t>FAT32. 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smtClean="0"/>
              <a:t>EXFAT. 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smtClean="0"/>
              <a:t>TMPFS. 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 smtClean="0"/>
              <a:t>APFS.</a:t>
            </a:r>
          </a:p>
        </p:txBody>
      </p:sp>
      <p:grpSp>
        <p:nvGrpSpPr>
          <p:cNvPr id="2726" name="Google Shape;2726;p34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727" name="Google Shape;2727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50" y="2933643"/>
            <a:ext cx="2028825" cy="2028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1" y="3551246"/>
            <a:ext cx="2078215" cy="665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13" y="3324885"/>
            <a:ext cx="1117748" cy="1117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53" y="3180096"/>
            <a:ext cx="1235869" cy="12358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114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 txBox="1">
            <a:spLocks noGrp="1"/>
          </p:cNvSpPr>
          <p:nvPr>
            <p:ph type="title"/>
          </p:nvPr>
        </p:nvSpPr>
        <p:spPr>
          <a:xfrm>
            <a:off x="713100" y="540731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PT Sans" panose="020B0604020202020204" charset="0"/>
              </a:rPr>
              <a:t>Type File System 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Format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grpSp>
        <p:nvGrpSpPr>
          <p:cNvPr id="2726" name="Google Shape;2726;p34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727" name="Google Shape;2727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742;p35"/>
          <p:cNvSpPr/>
          <p:nvPr/>
        </p:nvSpPr>
        <p:spPr>
          <a:xfrm>
            <a:off x="713132" y="1604452"/>
            <a:ext cx="2131034" cy="777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746;p35"/>
          <p:cNvSpPr txBox="1">
            <a:spLocks/>
          </p:cNvSpPr>
          <p:nvPr/>
        </p:nvSpPr>
        <p:spPr>
          <a:xfrm>
            <a:off x="622911" y="1195109"/>
            <a:ext cx="267035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 smtClean="0">
                <a:solidFill>
                  <a:srgbClr val="8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604020202020204" charset="0"/>
              </a:rPr>
              <a:t>EXT (Extended File system)</a:t>
            </a:r>
            <a:endParaRPr lang="en-US" b="1" dirty="0">
              <a:solidFill>
                <a:srgbClr val="8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367" y="1834384"/>
            <a:ext cx="348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No longer used due to some limitation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</p:txBody>
      </p:sp>
      <p:sp>
        <p:nvSpPr>
          <p:cNvPr id="17" name="Google Shape;2742;p35"/>
          <p:cNvSpPr/>
          <p:nvPr/>
        </p:nvSpPr>
        <p:spPr>
          <a:xfrm>
            <a:off x="713131" y="3108209"/>
            <a:ext cx="2818739" cy="777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746;p35"/>
          <p:cNvSpPr txBox="1">
            <a:spLocks/>
          </p:cNvSpPr>
          <p:nvPr/>
        </p:nvSpPr>
        <p:spPr>
          <a:xfrm>
            <a:off x="622911" y="2698866"/>
            <a:ext cx="3306152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8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604020202020204" charset="0"/>
              </a:rPr>
              <a:t>EXT2 (Second Extended File system</a:t>
            </a:r>
            <a:r>
              <a:rPr lang="en-US" b="1" dirty="0" smtClean="0">
                <a:solidFill>
                  <a:srgbClr val="8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604020202020204" charset="0"/>
              </a:rPr>
              <a:t>)</a:t>
            </a:r>
            <a:endParaRPr lang="en-US" b="1" dirty="0">
              <a:solidFill>
                <a:srgbClr val="8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367" y="3338141"/>
            <a:ext cx="3165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Ext2 uses an </a:t>
            </a:r>
            <a:r>
              <a:rPr lang="en-US" dirty="0" err="1">
                <a:solidFill>
                  <a:schemeClr val="bg1"/>
                </a:solidFill>
                <a:latin typeface="PT Sans" panose="020B0604020202020204" charset="0"/>
              </a:rPr>
              <a:t>inode</a:t>
            </a: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-based system to manage files and directories.</a:t>
            </a:r>
          </a:p>
        </p:txBody>
      </p:sp>
      <p:sp>
        <p:nvSpPr>
          <p:cNvPr id="30" name="Google Shape;2742;p35"/>
          <p:cNvSpPr/>
          <p:nvPr/>
        </p:nvSpPr>
        <p:spPr>
          <a:xfrm>
            <a:off x="4633934" y="1604452"/>
            <a:ext cx="2656018" cy="777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746;p35"/>
          <p:cNvSpPr txBox="1">
            <a:spLocks/>
          </p:cNvSpPr>
          <p:nvPr/>
        </p:nvSpPr>
        <p:spPr>
          <a:xfrm>
            <a:off x="4543715" y="1195109"/>
            <a:ext cx="312213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>
                <a:solidFill>
                  <a:srgbClr val="8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604020202020204" charset="0"/>
              </a:rPr>
              <a:t>EXT3 (Third Extended File system)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89412" y="1832089"/>
            <a:ext cx="3610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Ext3 includes journaling features.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Ext3 is backward compatible with 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Ext2.</a:t>
            </a:r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</p:txBody>
      </p:sp>
      <p:sp>
        <p:nvSpPr>
          <p:cNvPr id="33" name="Google Shape;2742;p35"/>
          <p:cNvSpPr/>
          <p:nvPr/>
        </p:nvSpPr>
        <p:spPr>
          <a:xfrm>
            <a:off x="4633935" y="3108209"/>
            <a:ext cx="2739498" cy="777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746;p35"/>
          <p:cNvSpPr txBox="1">
            <a:spLocks/>
          </p:cNvSpPr>
          <p:nvPr/>
        </p:nvSpPr>
        <p:spPr>
          <a:xfrm>
            <a:off x="4543715" y="2698866"/>
            <a:ext cx="3306152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8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604020202020204" charset="0"/>
              </a:rPr>
              <a:t>EXT4 (Fourth Extended File system)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33934" y="3338141"/>
            <a:ext cx="42005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Ext4 is the default and most widely used file system in modern Linux distributions 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RHEL, </a:t>
            </a:r>
            <a:r>
              <a:rPr lang="en-US" dirty="0" err="1" smtClean="0">
                <a:solidFill>
                  <a:schemeClr val="bg1"/>
                </a:solidFill>
                <a:latin typeface="PT Sans" panose="020B0604020202020204" charset="0"/>
              </a:rPr>
              <a:t>Debian</a:t>
            </a: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, Ubuntu.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support individual files with sizes of up to 16TB.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support partition with sizes of up to 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1EB.</a:t>
            </a:r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 txBox="1">
            <a:spLocks noGrp="1"/>
          </p:cNvSpPr>
          <p:nvPr>
            <p:ph type="title"/>
          </p:nvPr>
        </p:nvSpPr>
        <p:spPr>
          <a:xfrm>
            <a:off x="713100" y="540731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PT Sans" panose="020B0604020202020204" charset="0"/>
              </a:rPr>
              <a:t>Type File System 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Format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grpSp>
        <p:nvGrpSpPr>
          <p:cNvPr id="2726" name="Google Shape;2726;p34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727" name="Google Shape;2727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2746;p35"/>
          <p:cNvSpPr txBox="1">
            <a:spLocks/>
          </p:cNvSpPr>
          <p:nvPr/>
        </p:nvSpPr>
        <p:spPr>
          <a:xfrm>
            <a:off x="622911" y="987938"/>
            <a:ext cx="267035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>
                <a:solidFill>
                  <a:srgbClr val="8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604020202020204" charset="0"/>
              </a:rPr>
              <a:t>XFS (X File System</a:t>
            </a:r>
            <a:r>
              <a:rPr lang="en-US" b="1" dirty="0" smtClean="0">
                <a:solidFill>
                  <a:srgbClr val="8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604020202020204" charset="0"/>
              </a:rPr>
              <a:t>)</a:t>
            </a:r>
            <a:endParaRPr lang="en-US" b="1" dirty="0">
              <a:solidFill>
                <a:srgbClr val="8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anose="020B0604020202020204" charset="0"/>
            </a:endParaRPr>
          </a:p>
        </p:txBody>
      </p:sp>
      <p:sp>
        <p:nvSpPr>
          <p:cNvPr id="17" name="Google Shape;2742;p35"/>
          <p:cNvSpPr/>
          <p:nvPr/>
        </p:nvSpPr>
        <p:spPr>
          <a:xfrm>
            <a:off x="713132" y="3643984"/>
            <a:ext cx="2473934" cy="777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746;p35"/>
          <p:cNvSpPr txBox="1">
            <a:spLocks/>
          </p:cNvSpPr>
          <p:nvPr/>
        </p:nvSpPr>
        <p:spPr>
          <a:xfrm>
            <a:off x="622911" y="3234641"/>
            <a:ext cx="3306152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>
                <a:solidFill>
                  <a:srgbClr val="8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604020202020204" charset="0"/>
              </a:rPr>
              <a:t>TMPFS (Temporary File System</a:t>
            </a:r>
            <a:r>
              <a:rPr lang="en-US" b="1" dirty="0" smtClean="0">
                <a:solidFill>
                  <a:srgbClr val="8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604020202020204" charset="0"/>
              </a:rPr>
              <a:t>)</a:t>
            </a:r>
            <a:endParaRPr lang="en-US" b="1" dirty="0">
              <a:solidFill>
                <a:srgbClr val="8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366" y="3873916"/>
            <a:ext cx="326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The file is stored in volatile memory instead of a permanent storage 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device. </a:t>
            </a:r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</p:txBody>
      </p:sp>
      <p:sp>
        <p:nvSpPr>
          <p:cNvPr id="34" name="Google Shape;2746;p35"/>
          <p:cNvSpPr txBox="1">
            <a:spLocks/>
          </p:cNvSpPr>
          <p:nvPr/>
        </p:nvSpPr>
        <p:spPr>
          <a:xfrm>
            <a:off x="4703599" y="987938"/>
            <a:ext cx="3306152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>
                <a:solidFill>
                  <a:srgbClr val="8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604020202020204" charset="0"/>
              </a:rPr>
              <a:t>BTRFS (B-Tree File System</a:t>
            </a:r>
            <a:r>
              <a:rPr lang="en-US" b="1" dirty="0" smtClean="0">
                <a:solidFill>
                  <a:srgbClr val="8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604020202020204" charset="0"/>
              </a:rPr>
              <a:t>)</a:t>
            </a:r>
            <a:endParaRPr lang="en-US" b="1" dirty="0">
              <a:solidFill>
                <a:srgbClr val="8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anose="020B0604020202020204" charset="0"/>
            </a:endParaRPr>
          </a:p>
        </p:txBody>
      </p:sp>
      <p:sp>
        <p:nvSpPr>
          <p:cNvPr id="23" name="Google Shape;2742;p35"/>
          <p:cNvSpPr/>
          <p:nvPr/>
        </p:nvSpPr>
        <p:spPr>
          <a:xfrm>
            <a:off x="4760618" y="3653316"/>
            <a:ext cx="2473934" cy="777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746;p35"/>
          <p:cNvSpPr txBox="1">
            <a:spLocks/>
          </p:cNvSpPr>
          <p:nvPr/>
        </p:nvSpPr>
        <p:spPr>
          <a:xfrm>
            <a:off x="4670397" y="3243973"/>
            <a:ext cx="3306152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 smtClean="0">
                <a:solidFill>
                  <a:srgbClr val="8FFFFF"/>
                </a:solidFill>
                <a:latin typeface="PT Sans" panose="020B0604020202020204" charset="0"/>
              </a:rPr>
              <a:t>APFS (</a:t>
            </a:r>
            <a:r>
              <a:rPr lang="en-US" b="1" dirty="0">
                <a:solidFill>
                  <a:srgbClr val="8FFFFF"/>
                </a:solidFill>
                <a:latin typeface="PT Sans" panose="020B0604020202020204" charset="0"/>
              </a:rPr>
              <a:t>Apple File System</a:t>
            </a:r>
            <a:r>
              <a:rPr lang="en-US" b="1" dirty="0" smtClean="0">
                <a:solidFill>
                  <a:srgbClr val="8FFFFF"/>
                </a:solidFill>
                <a:latin typeface="PT Sans" panose="020B0604020202020204" charset="0"/>
              </a:rPr>
              <a:t>)</a:t>
            </a:r>
            <a:endParaRPr lang="en-US" b="1" dirty="0">
              <a:solidFill>
                <a:srgbClr val="8FFFFF"/>
              </a:solidFill>
              <a:latin typeface="PT Sans" panose="020B060402020202020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67852" y="3883248"/>
            <a:ext cx="326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is a modern, efficient file system used by Apple devices for storage.</a:t>
            </a:r>
          </a:p>
        </p:txBody>
      </p:sp>
      <p:sp>
        <p:nvSpPr>
          <p:cNvPr id="26" name="Google Shape;2742;p35"/>
          <p:cNvSpPr/>
          <p:nvPr/>
        </p:nvSpPr>
        <p:spPr>
          <a:xfrm>
            <a:off x="713100" y="1394986"/>
            <a:ext cx="1532863" cy="777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820335" y="1624918"/>
            <a:ext cx="367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In Red Hat Enterprise Linux (RHEL) 7, the default file system format used is XFS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Scalability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. </a:t>
            </a:r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File system Check Speed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. </a:t>
            </a:r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Journaling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. </a:t>
            </a:r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</p:txBody>
      </p:sp>
      <p:sp>
        <p:nvSpPr>
          <p:cNvPr id="28" name="Google Shape;2742;p35"/>
          <p:cNvSpPr/>
          <p:nvPr/>
        </p:nvSpPr>
        <p:spPr>
          <a:xfrm>
            <a:off x="4793787" y="1394986"/>
            <a:ext cx="2149648" cy="777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4793787" y="1624918"/>
            <a:ext cx="4200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support </a:t>
            </a: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up to a 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16</a:t>
            </a:r>
            <a:r>
              <a:rPr lang="ar-SA" dirty="0" smtClean="0">
                <a:solidFill>
                  <a:schemeClr val="bg1"/>
                </a:solidFill>
                <a:latin typeface="PT Sans" panose="020B060402020202020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EB</a:t>
            </a:r>
            <a:r>
              <a:rPr lang="ar-SA" dirty="0" smtClean="0">
                <a:solidFill>
                  <a:schemeClr val="bg1"/>
                </a:solidFill>
                <a:latin typeface="PT Sans" panose="020B060402020202020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partition </a:t>
            </a:r>
            <a:r>
              <a:rPr lang="en-US" dirty="0">
                <a:solidFill>
                  <a:schemeClr val="bg1"/>
                </a:solidFill>
                <a:latin typeface="PT Sans" panose="020B0604020202020204" charset="0"/>
              </a:rPr>
              <a:t>(sixteen times of the data of Ext4) and a file of the same size as </a:t>
            </a: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ext4.</a:t>
            </a:r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Copy-on-Write. </a:t>
            </a: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Data Deduplication. </a:t>
            </a:r>
            <a:endParaRPr lang="en-US" dirty="0">
              <a:solidFill>
                <a:schemeClr val="bg1"/>
              </a:solidFill>
              <a:latin typeface="PT Sans" panose="020B0604020202020204" charset="0"/>
            </a:endParaRPr>
          </a:p>
          <a:p>
            <a:pPr marL="285750" indent="-285750">
              <a:buClr>
                <a:srgbClr val="8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PT Sans" panose="020B0604020202020204" charset="0"/>
              </a:rPr>
              <a:t>Compression. </a:t>
            </a:r>
            <a:endParaRPr lang="en" dirty="0">
              <a:solidFill>
                <a:schemeClr val="bg1"/>
              </a:solidFill>
              <a:latin typeface="PT Sans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8522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1786261" y="1173406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PT Sans" panose="020B0604020202020204" charset="0"/>
              </a:rPr>
              <a:t>FAT32</a:t>
            </a:r>
            <a:endParaRPr dirty="0">
              <a:latin typeface="PT Sans" panose="020B0604020202020204" charset="0"/>
            </a:endParaRP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935916" y="1173406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PT Sans" panose="020B0604020202020204" charset="0"/>
              </a:rPr>
              <a:t>EXFAT</a:t>
            </a:r>
            <a:endParaRPr dirty="0">
              <a:latin typeface="PT Sans" panose="020B0604020202020204" charset="0"/>
            </a:endParaRP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23131" y="1134870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PT Sans" panose="020B0604020202020204" charset="0"/>
              </a:rPr>
              <a:t>NTFS</a:t>
            </a:r>
            <a:endParaRPr dirty="0">
              <a:latin typeface="PT Sans" panose="020B0604020202020204" charset="0"/>
            </a:endParaRPr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2754;p35"/>
          <p:cNvSpPr txBox="1">
            <a:spLocks noGrp="1"/>
          </p:cNvSpPr>
          <p:nvPr>
            <p:ph type="subTitle" idx="14"/>
          </p:nvPr>
        </p:nvSpPr>
        <p:spPr>
          <a:xfrm>
            <a:off x="2068856" y="1904129"/>
            <a:ext cx="1741143" cy="596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File  </a:t>
            </a:r>
            <a:r>
              <a:rPr lang="en-US" dirty="0" smtClean="0"/>
              <a:t>       -&gt;  4 GB</a:t>
            </a:r>
          </a:p>
          <a:p>
            <a:pPr algn="l"/>
            <a:r>
              <a:rPr lang="en-US" dirty="0" smtClean="0">
                <a:solidFill>
                  <a:schemeClr val="accent2"/>
                </a:solidFill>
              </a:rPr>
              <a:t>Partition</a:t>
            </a:r>
            <a:r>
              <a:rPr lang="en-US" dirty="0" smtClean="0"/>
              <a:t> -&gt;  2 TB </a:t>
            </a:r>
            <a:endParaRPr lang="en-US" dirty="0"/>
          </a:p>
        </p:txBody>
      </p:sp>
      <p:sp>
        <p:nvSpPr>
          <p:cNvPr id="19" name="Google Shape;2742;p35"/>
          <p:cNvSpPr/>
          <p:nvPr/>
        </p:nvSpPr>
        <p:spPr>
          <a:xfrm>
            <a:off x="4072890" y="1656055"/>
            <a:ext cx="1889797" cy="1534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754;p35"/>
          <p:cNvSpPr txBox="1">
            <a:spLocks noGrp="1"/>
          </p:cNvSpPr>
          <p:nvPr>
            <p:ph type="subTitle" idx="14"/>
          </p:nvPr>
        </p:nvSpPr>
        <p:spPr>
          <a:xfrm>
            <a:off x="-110837" y="1992698"/>
            <a:ext cx="1988127" cy="431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File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&amp;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Partition</a:t>
            </a:r>
            <a:r>
              <a:rPr lang="en-US" b="1" dirty="0" smtClean="0"/>
              <a:t> </a:t>
            </a:r>
            <a:r>
              <a:rPr lang="en-US" b="1" dirty="0">
                <a:solidFill>
                  <a:schemeClr val="accent2"/>
                </a:solidFill>
              </a:rPr>
              <a:t>S</a:t>
            </a:r>
            <a:r>
              <a:rPr lang="en-US" b="1" dirty="0" smtClean="0">
                <a:solidFill>
                  <a:schemeClr val="accent2"/>
                </a:solidFill>
              </a:rPr>
              <a:t>ize</a:t>
            </a:r>
          </a:p>
        </p:txBody>
      </p:sp>
      <p:sp>
        <p:nvSpPr>
          <p:cNvPr id="24" name="Google Shape;2742;p35"/>
          <p:cNvSpPr/>
          <p:nvPr/>
        </p:nvSpPr>
        <p:spPr>
          <a:xfrm>
            <a:off x="1687640" y="1904129"/>
            <a:ext cx="90463" cy="7178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742;p35"/>
          <p:cNvSpPr/>
          <p:nvPr/>
        </p:nvSpPr>
        <p:spPr>
          <a:xfrm>
            <a:off x="1966698" y="1656054"/>
            <a:ext cx="1889797" cy="1534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742;p35"/>
          <p:cNvSpPr/>
          <p:nvPr/>
        </p:nvSpPr>
        <p:spPr>
          <a:xfrm>
            <a:off x="6179082" y="1656055"/>
            <a:ext cx="1889797" cy="1534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742;p35"/>
          <p:cNvSpPr/>
          <p:nvPr/>
        </p:nvSpPr>
        <p:spPr>
          <a:xfrm>
            <a:off x="1687640" y="2750126"/>
            <a:ext cx="91518" cy="229869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754;p35"/>
          <p:cNvSpPr txBox="1">
            <a:spLocks noGrp="1"/>
          </p:cNvSpPr>
          <p:nvPr>
            <p:ph type="subTitle" idx="14"/>
          </p:nvPr>
        </p:nvSpPr>
        <p:spPr>
          <a:xfrm>
            <a:off x="6312826" y="1964756"/>
            <a:ext cx="1622307" cy="596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Limitless</a:t>
            </a:r>
            <a:endParaRPr lang="en-US" dirty="0"/>
          </a:p>
        </p:txBody>
      </p:sp>
      <p:sp>
        <p:nvSpPr>
          <p:cNvPr id="26" name="Google Shape;2754;p35"/>
          <p:cNvSpPr txBox="1">
            <a:spLocks noGrp="1"/>
          </p:cNvSpPr>
          <p:nvPr>
            <p:ph type="subTitle" idx="14"/>
          </p:nvPr>
        </p:nvSpPr>
        <p:spPr>
          <a:xfrm>
            <a:off x="4072890" y="1964756"/>
            <a:ext cx="1622307" cy="596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Limitless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0" y="2650813"/>
            <a:ext cx="1807029" cy="2404293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56" y="2650813"/>
            <a:ext cx="1797750" cy="2398007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8" y="2643190"/>
            <a:ext cx="1797750" cy="2413251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  <p:sp>
        <p:nvSpPr>
          <p:cNvPr id="27" name="Google Shape;2724;p34"/>
          <p:cNvSpPr txBox="1">
            <a:spLocks noGrp="1"/>
          </p:cNvSpPr>
          <p:nvPr>
            <p:ph type="title"/>
          </p:nvPr>
        </p:nvSpPr>
        <p:spPr>
          <a:xfrm>
            <a:off x="857316" y="513131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PT Sans" panose="020B0604020202020204" charset="0"/>
              </a:rPr>
              <a:t>Type File System </a:t>
            </a:r>
            <a:r>
              <a:rPr lang="en" sz="2800" dirty="0" smtClean="0">
                <a:solidFill>
                  <a:schemeClr val="accent2"/>
                </a:solidFill>
                <a:latin typeface="PT Sans" panose="020B0604020202020204" charset="0"/>
              </a:rPr>
              <a:t>Format</a:t>
            </a:r>
            <a:endParaRPr sz="2800" dirty="0">
              <a:solidFill>
                <a:schemeClr val="accent2"/>
              </a:solidFill>
              <a:latin typeface="PT Sans" panose="020B0604020202020204" charset="0"/>
            </a:endParaRPr>
          </a:p>
        </p:txBody>
      </p:sp>
      <p:sp>
        <p:nvSpPr>
          <p:cNvPr id="29" name="Google Shape;2754;p35"/>
          <p:cNvSpPr txBox="1">
            <a:spLocks noGrp="1"/>
          </p:cNvSpPr>
          <p:nvPr>
            <p:ph type="subTitle" idx="14"/>
          </p:nvPr>
        </p:nvSpPr>
        <p:spPr>
          <a:xfrm>
            <a:off x="21679" y="3189661"/>
            <a:ext cx="1622307" cy="596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b="1" dirty="0"/>
          </a:p>
          <a:p>
            <a:r>
              <a:rPr lang="en-US" b="1" dirty="0"/>
              <a:t>File </a:t>
            </a:r>
            <a:r>
              <a:rPr lang="en-US" b="1" dirty="0" smtClean="0">
                <a:solidFill>
                  <a:schemeClr val="accent2"/>
                </a:solidFill>
              </a:rPr>
              <a:t>Features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574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63756"/>
              </p:ext>
            </p:extLst>
          </p:nvPr>
        </p:nvGraphicFramePr>
        <p:xfrm>
          <a:off x="633865" y="232437"/>
          <a:ext cx="7895772" cy="4517696"/>
        </p:xfrm>
        <a:graphic>
          <a:graphicData uri="http://schemas.openxmlformats.org/drawingml/2006/table">
            <a:tbl>
              <a:tblPr firstRow="1" bandRow="1">
                <a:tableStyleId>{1AB7CE1A-261C-45AE-9B72-C2DBB91B8562}</a:tableStyleId>
              </a:tblPr>
              <a:tblGrid>
                <a:gridCol w="2202204">
                  <a:extLst>
                    <a:ext uri="{9D8B030D-6E8A-4147-A177-3AD203B41FA5}">
                      <a16:colId xmlns:a16="http://schemas.microsoft.com/office/drawing/2014/main" val="1828038671"/>
                    </a:ext>
                  </a:extLst>
                </a:gridCol>
                <a:gridCol w="1914525">
                  <a:extLst>
                    <a:ext uri="{9D8B030D-6E8A-4147-A177-3AD203B41FA5}">
                      <a16:colId xmlns:a16="http://schemas.microsoft.com/office/drawing/2014/main" val="8178194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578536247"/>
                    </a:ext>
                  </a:extLst>
                </a:gridCol>
                <a:gridCol w="1835943">
                  <a:extLst>
                    <a:ext uri="{9D8B030D-6E8A-4147-A177-3AD203B41FA5}">
                      <a16:colId xmlns:a16="http://schemas.microsoft.com/office/drawing/2014/main" val="1556731731"/>
                    </a:ext>
                  </a:extLst>
                </a:gridCol>
              </a:tblGrid>
              <a:tr h="487116">
                <a:tc>
                  <a:txBody>
                    <a:bodyPr/>
                    <a:lstStyle/>
                    <a:p>
                      <a:r>
                        <a:rPr lang="en-US" sz="9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</a:rPr>
                        <a:t>File</a:t>
                      </a:r>
                      <a:r>
                        <a:rPr lang="en-US" sz="900" b="0" baseline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</a:rPr>
                        <a:t> System Format</a:t>
                      </a: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PT Sans" panose="020B0604020202020204" charset="0"/>
                      </a:endParaRPr>
                    </a:p>
                  </a:txBody>
                  <a:tcPr anchor="b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</a:rPr>
                        <a:t>Windows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PT Sans" panose="020B0604020202020204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</a:rPr>
                        <a:t>Linux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PT Sans" panose="020B0604020202020204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</a:rPr>
                        <a:t>Mac OS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PT Sans" panose="020B0604020202020204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43938458"/>
                  </a:ext>
                </a:extLst>
              </a:tr>
              <a:tr h="4943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  <a:cs typeface="Calibri" panose="020F0502020204030204" pitchFamily="34" charset="0"/>
                        </a:rPr>
                        <a:t>EXT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PT Sans" panose="020B060402020202020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195703"/>
                  </a:ext>
                </a:extLst>
              </a:tr>
              <a:tr h="49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  <a:cs typeface="Calibri" panose="020F0502020204030204" pitchFamily="34" charset="0"/>
                        </a:rPr>
                        <a:t>EXT2, EXT3, EXT4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447432"/>
                  </a:ext>
                </a:extLst>
              </a:tr>
              <a:tr h="45985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  <a:cs typeface="Calibri" panose="020F0502020204030204" pitchFamily="34" charset="0"/>
                        </a:rPr>
                        <a:t>XFS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PT Sans" panose="020B060402020202020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052135"/>
                  </a:ext>
                </a:extLst>
              </a:tr>
              <a:tr h="50364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  <a:cs typeface="Calibri" panose="020F0502020204030204" pitchFamily="34" charset="0"/>
                        </a:rPr>
                        <a:t>BTRFS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PT Sans" panose="020B060402020202020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59514"/>
                  </a:ext>
                </a:extLst>
              </a:tr>
              <a:tr h="51094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  <a:cs typeface="Calibri" panose="020F0502020204030204" pitchFamily="34" charset="0"/>
                        </a:rPr>
                        <a:t>NTFS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PT Sans" panose="020B060402020202020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626014"/>
                  </a:ext>
                </a:extLst>
              </a:tr>
              <a:tr h="5328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  <a:cs typeface="Calibri" panose="020F0502020204030204" pitchFamily="34" charset="0"/>
                        </a:rPr>
                        <a:t>FAT32, EXFAT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441123"/>
                  </a:ext>
                </a:extLst>
              </a:tr>
              <a:tr h="54744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  <a:cs typeface="Calibri" panose="020F0502020204030204" pitchFamily="34" charset="0"/>
                        </a:rPr>
                        <a:t>APFS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PT Sans" panose="020B060402020202020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111287"/>
                  </a:ext>
                </a:extLst>
              </a:tr>
              <a:tr h="48711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PT Sans" panose="020B0604020202020204" charset="0"/>
                          <a:cs typeface="Calibri" panose="020F0502020204030204" pitchFamily="34" charset="0"/>
                        </a:rPr>
                        <a:t>HFS+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PT Sans" panose="020B0604020202020204" charset="0"/>
                        <a:cs typeface="Calibri" panose="020F050202020403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059589"/>
                  </a:ext>
                </a:extLst>
              </a:tr>
            </a:tbl>
          </a:graphicData>
        </a:graphic>
      </p:graphicFrame>
      <p:grpSp>
        <p:nvGrpSpPr>
          <p:cNvPr id="12" name="Google Shape;3494;p49"/>
          <p:cNvGrpSpPr/>
          <p:nvPr/>
        </p:nvGrpSpPr>
        <p:grpSpPr>
          <a:xfrm>
            <a:off x="5526662" y="764320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13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4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oogle Shape;3473;p49"/>
          <p:cNvGrpSpPr/>
          <p:nvPr/>
        </p:nvGrpSpPr>
        <p:grpSpPr>
          <a:xfrm>
            <a:off x="7450558" y="766375"/>
            <a:ext cx="383295" cy="384488"/>
            <a:chOff x="2085525" y="4992125"/>
            <a:chExt cx="481825" cy="481825"/>
          </a:xfrm>
          <a:solidFill>
            <a:srgbClr val="FF0000"/>
          </a:solidFill>
        </p:grpSpPr>
        <p:sp>
          <p:nvSpPr>
            <p:cNvPr id="19" name="Google Shape;3474;p4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3475;p4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633865" y="232437"/>
            <a:ext cx="2209348" cy="48193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50985" y="259102"/>
            <a:ext cx="12325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  <a:latin typeface="PT Sans" panose="020B0604020202020204" charset="0"/>
              </a:rPr>
              <a:t>O</a:t>
            </a:r>
            <a:r>
              <a:rPr lang="en-US" sz="900" dirty="0" smtClean="0">
                <a:solidFill>
                  <a:schemeClr val="tx1"/>
                </a:solidFill>
                <a:latin typeface="PT Sans" panose="020B0604020202020204" charset="0"/>
              </a:rPr>
              <a:t>perating </a:t>
            </a:r>
            <a:r>
              <a:rPr lang="en-US" sz="900" dirty="0">
                <a:solidFill>
                  <a:schemeClr val="tx1"/>
                </a:solidFill>
                <a:latin typeface="PT Sans" panose="020B0604020202020204" charset="0"/>
              </a:rPr>
              <a:t>S</a:t>
            </a:r>
            <a:r>
              <a:rPr lang="en-US" sz="900" dirty="0" smtClean="0">
                <a:solidFill>
                  <a:schemeClr val="tx1"/>
                </a:solidFill>
                <a:latin typeface="PT Sans" panose="020B0604020202020204" charset="0"/>
              </a:rPr>
              <a:t>ystem</a:t>
            </a:r>
            <a:endParaRPr lang="en-US" sz="900" dirty="0">
              <a:solidFill>
                <a:schemeClr val="tx1"/>
              </a:solidFill>
              <a:latin typeface="PT Sans" panose="020B0604020202020204" charset="0"/>
            </a:endParaRPr>
          </a:p>
        </p:txBody>
      </p:sp>
      <p:grpSp>
        <p:nvGrpSpPr>
          <p:cNvPr id="25" name="Google Shape;3494;p49"/>
          <p:cNvGrpSpPr/>
          <p:nvPr/>
        </p:nvGrpSpPr>
        <p:grpSpPr>
          <a:xfrm>
            <a:off x="7453101" y="3787755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26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7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oogle Shape;3494;p49"/>
          <p:cNvGrpSpPr/>
          <p:nvPr/>
        </p:nvGrpSpPr>
        <p:grpSpPr>
          <a:xfrm>
            <a:off x="3543245" y="3240912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35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6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oogle Shape;3494;p49"/>
          <p:cNvGrpSpPr/>
          <p:nvPr/>
        </p:nvGrpSpPr>
        <p:grpSpPr>
          <a:xfrm>
            <a:off x="5520272" y="3280884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41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oogle Shape;3494;p49"/>
          <p:cNvGrpSpPr/>
          <p:nvPr/>
        </p:nvGrpSpPr>
        <p:grpSpPr>
          <a:xfrm>
            <a:off x="7453100" y="3261206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44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oogle Shape;3494;p49"/>
          <p:cNvGrpSpPr/>
          <p:nvPr/>
        </p:nvGrpSpPr>
        <p:grpSpPr>
          <a:xfrm>
            <a:off x="5525722" y="4293120"/>
            <a:ext cx="383295" cy="384488"/>
            <a:chOff x="1492675" y="4992125"/>
            <a:chExt cx="481825" cy="481825"/>
          </a:xfrm>
          <a:solidFill>
            <a:srgbClr val="FFFF66"/>
          </a:solidFill>
        </p:grpSpPr>
        <p:sp>
          <p:nvSpPr>
            <p:cNvPr id="47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3494;p49"/>
          <p:cNvGrpSpPr/>
          <p:nvPr/>
        </p:nvGrpSpPr>
        <p:grpSpPr>
          <a:xfrm>
            <a:off x="3536101" y="2734129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50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oogle Shape;3494;p49"/>
          <p:cNvGrpSpPr/>
          <p:nvPr/>
        </p:nvGrpSpPr>
        <p:grpSpPr>
          <a:xfrm>
            <a:off x="5523581" y="2734129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53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oogle Shape;3473;p49"/>
          <p:cNvGrpSpPr/>
          <p:nvPr/>
        </p:nvGrpSpPr>
        <p:grpSpPr>
          <a:xfrm>
            <a:off x="3543276" y="743295"/>
            <a:ext cx="383295" cy="384488"/>
            <a:chOff x="2085525" y="4992125"/>
            <a:chExt cx="481825" cy="481825"/>
          </a:xfrm>
          <a:solidFill>
            <a:srgbClr val="FF0000"/>
          </a:solidFill>
        </p:grpSpPr>
        <p:sp>
          <p:nvSpPr>
            <p:cNvPr id="56" name="Google Shape;3474;p4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3475;p4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" name="Google Shape;3494;p49"/>
          <p:cNvGrpSpPr/>
          <p:nvPr/>
        </p:nvGrpSpPr>
        <p:grpSpPr>
          <a:xfrm>
            <a:off x="5527416" y="1264714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59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1" name="Google Shape;3494;p49"/>
          <p:cNvGrpSpPr/>
          <p:nvPr/>
        </p:nvGrpSpPr>
        <p:grpSpPr>
          <a:xfrm>
            <a:off x="7443414" y="1255010"/>
            <a:ext cx="383295" cy="384488"/>
            <a:chOff x="1492675" y="4992125"/>
            <a:chExt cx="481825" cy="481825"/>
          </a:xfrm>
          <a:solidFill>
            <a:srgbClr val="FFFF66"/>
          </a:solidFill>
        </p:grpSpPr>
        <p:sp>
          <p:nvSpPr>
            <p:cNvPr id="62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" name="Google Shape;3494;p49"/>
          <p:cNvGrpSpPr/>
          <p:nvPr/>
        </p:nvGrpSpPr>
        <p:grpSpPr>
          <a:xfrm>
            <a:off x="3544115" y="1233740"/>
            <a:ext cx="383295" cy="384488"/>
            <a:chOff x="1492675" y="4992125"/>
            <a:chExt cx="481825" cy="481825"/>
          </a:xfrm>
          <a:solidFill>
            <a:srgbClr val="FFFF66"/>
          </a:solidFill>
        </p:grpSpPr>
        <p:sp>
          <p:nvSpPr>
            <p:cNvPr id="65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" name="Google Shape;3473;p49"/>
          <p:cNvGrpSpPr/>
          <p:nvPr/>
        </p:nvGrpSpPr>
        <p:grpSpPr>
          <a:xfrm>
            <a:off x="7455223" y="1751809"/>
            <a:ext cx="383295" cy="384488"/>
            <a:chOff x="2085525" y="4992125"/>
            <a:chExt cx="481825" cy="481825"/>
          </a:xfrm>
          <a:solidFill>
            <a:srgbClr val="FF0000"/>
          </a:solidFill>
        </p:grpSpPr>
        <p:sp>
          <p:nvSpPr>
            <p:cNvPr id="68" name="Google Shape;3474;p4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3475;p4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" name="Google Shape;3494;p49"/>
          <p:cNvGrpSpPr/>
          <p:nvPr/>
        </p:nvGrpSpPr>
        <p:grpSpPr>
          <a:xfrm>
            <a:off x="3548672" y="2227346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71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2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76" name="Google Shape;3473;p49"/>
          <p:cNvGrpSpPr/>
          <p:nvPr/>
        </p:nvGrpSpPr>
        <p:grpSpPr>
          <a:xfrm>
            <a:off x="3544114" y="1749355"/>
            <a:ext cx="383295" cy="384488"/>
            <a:chOff x="2085525" y="4992125"/>
            <a:chExt cx="481825" cy="481825"/>
          </a:xfrm>
          <a:solidFill>
            <a:srgbClr val="FF0000"/>
          </a:solidFill>
        </p:grpSpPr>
        <p:sp>
          <p:nvSpPr>
            <p:cNvPr id="77" name="Google Shape;3474;p4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3475;p4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" name="Google Shape;3494;p49"/>
          <p:cNvGrpSpPr/>
          <p:nvPr/>
        </p:nvGrpSpPr>
        <p:grpSpPr>
          <a:xfrm>
            <a:off x="5526662" y="2244115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80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1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82" name="Google Shape;3494;p49"/>
          <p:cNvGrpSpPr/>
          <p:nvPr/>
        </p:nvGrpSpPr>
        <p:grpSpPr>
          <a:xfrm>
            <a:off x="5526662" y="1747441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83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7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Google Shape;3473;p49"/>
          <p:cNvGrpSpPr/>
          <p:nvPr/>
        </p:nvGrpSpPr>
        <p:grpSpPr>
          <a:xfrm>
            <a:off x="7452744" y="2233975"/>
            <a:ext cx="383295" cy="384488"/>
            <a:chOff x="2085525" y="4992125"/>
            <a:chExt cx="481825" cy="481825"/>
          </a:xfrm>
          <a:solidFill>
            <a:srgbClr val="FF0000"/>
          </a:solidFill>
        </p:grpSpPr>
        <p:sp>
          <p:nvSpPr>
            <p:cNvPr id="89" name="Google Shape;3474;p4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" name="Google Shape;3475;p4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" name="Google Shape;3494;p49"/>
          <p:cNvGrpSpPr/>
          <p:nvPr/>
        </p:nvGrpSpPr>
        <p:grpSpPr>
          <a:xfrm>
            <a:off x="7450558" y="4311870"/>
            <a:ext cx="383295" cy="384488"/>
            <a:chOff x="1492675" y="4992125"/>
            <a:chExt cx="481825" cy="481825"/>
          </a:xfrm>
          <a:solidFill>
            <a:schemeClr val="accent3">
              <a:lumMod val="75000"/>
            </a:schemeClr>
          </a:solidFill>
        </p:grpSpPr>
        <p:sp>
          <p:nvSpPr>
            <p:cNvPr id="92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3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94" name="Google Shape;3494;p49"/>
          <p:cNvGrpSpPr/>
          <p:nvPr/>
        </p:nvGrpSpPr>
        <p:grpSpPr>
          <a:xfrm>
            <a:off x="7452156" y="2732901"/>
            <a:ext cx="383295" cy="384488"/>
            <a:chOff x="1492675" y="4992125"/>
            <a:chExt cx="481825" cy="481825"/>
          </a:xfrm>
          <a:solidFill>
            <a:srgbClr val="FFFF66"/>
          </a:solidFill>
        </p:grpSpPr>
        <p:sp>
          <p:nvSpPr>
            <p:cNvPr id="95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7" name="Google Shape;3494;p49"/>
          <p:cNvGrpSpPr/>
          <p:nvPr/>
        </p:nvGrpSpPr>
        <p:grpSpPr>
          <a:xfrm>
            <a:off x="3547866" y="4303854"/>
            <a:ext cx="383295" cy="384488"/>
            <a:chOff x="1492675" y="4992125"/>
            <a:chExt cx="481825" cy="481825"/>
          </a:xfrm>
          <a:solidFill>
            <a:srgbClr val="FFFF66"/>
          </a:solidFill>
        </p:grpSpPr>
        <p:sp>
          <p:nvSpPr>
            <p:cNvPr id="98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" name="Google Shape;3494;p49"/>
          <p:cNvGrpSpPr/>
          <p:nvPr/>
        </p:nvGrpSpPr>
        <p:grpSpPr>
          <a:xfrm>
            <a:off x="5518797" y="3801287"/>
            <a:ext cx="383295" cy="384488"/>
            <a:chOff x="1492675" y="4992125"/>
            <a:chExt cx="481825" cy="481825"/>
          </a:xfrm>
          <a:solidFill>
            <a:srgbClr val="FFFF66"/>
          </a:solidFill>
        </p:grpSpPr>
        <p:sp>
          <p:nvSpPr>
            <p:cNvPr id="85" name="Google Shape;3495;p4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3496;p4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9" name="Google Shape;3473;p49"/>
          <p:cNvGrpSpPr/>
          <p:nvPr/>
        </p:nvGrpSpPr>
        <p:grpSpPr>
          <a:xfrm>
            <a:off x="3542029" y="3798163"/>
            <a:ext cx="383295" cy="384488"/>
            <a:chOff x="2085525" y="4992125"/>
            <a:chExt cx="481825" cy="481825"/>
          </a:xfrm>
          <a:solidFill>
            <a:srgbClr val="FF0000"/>
          </a:solidFill>
        </p:grpSpPr>
        <p:sp>
          <p:nvSpPr>
            <p:cNvPr id="100" name="Google Shape;3474;p4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3475;p4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8743950" y="100012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622</Words>
  <Application>Microsoft Office PowerPoint</Application>
  <PresentationFormat>On-screen Show (16:9)</PresentationFormat>
  <Paragraphs>153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PT Sans</vt:lpstr>
      <vt:lpstr>Calibri</vt:lpstr>
      <vt:lpstr>Roboto Condensed Light</vt:lpstr>
      <vt:lpstr>Exo</vt:lpstr>
      <vt:lpstr>Data Center Business Plan by Slidesgo</vt:lpstr>
      <vt:lpstr>File System Format</vt:lpstr>
      <vt:lpstr>File System Format</vt:lpstr>
      <vt:lpstr>File System Format</vt:lpstr>
      <vt:lpstr>File System Format</vt:lpstr>
      <vt:lpstr>Type File System Format</vt:lpstr>
      <vt:lpstr>Type File System Format</vt:lpstr>
      <vt:lpstr>Type File System Format</vt:lpstr>
      <vt:lpstr>FAT32</vt:lpstr>
      <vt:lpstr>PowerPoint Presentation</vt:lpstr>
      <vt:lpstr>Methods to Select File System Format</vt:lpstr>
      <vt:lpstr>Fat32 Problems</vt:lpstr>
      <vt:lpstr>Fat32 Problems</vt:lpstr>
      <vt:lpstr>Devices &amp; File System Format</vt:lpstr>
      <vt:lpstr>Conclusion</vt:lpstr>
      <vt:lpstr>References</vt:lpstr>
      <vt:lpstr>Thank you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System BUSINESS PLAN</dc:title>
  <cp:lastModifiedBy>BLAST _PHOENIX</cp:lastModifiedBy>
  <cp:revision>123</cp:revision>
  <dcterms:modified xsi:type="dcterms:W3CDTF">2023-09-20T14:58:56Z</dcterms:modified>
</cp:coreProperties>
</file>